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5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FD6090-2BDA-E949-AC78-FE4DE9DEE08E}">
          <p14:sldIdLst>
            <p14:sldId id="256"/>
          </p14:sldIdLst>
        </p14:section>
        <p14:section name="Untitled Section" id="{23FC0B1A-8E14-AF4A-A93A-2673B7BFD90A}">
          <p14:sldIdLst>
            <p14:sldId id="257"/>
            <p14:sldId id="258"/>
            <p14:sldId id="259"/>
            <p14:sldId id="260"/>
            <p14:sldId id="261"/>
            <p14:sldId id="268"/>
            <p14:sldId id="262"/>
            <p14:sldId id="263"/>
            <p14:sldId id="266"/>
            <p14:sldId id="265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5280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A64D8-8002-4440-994A-31E7454087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98D8D3-6157-4DA1-B423-024B1B56EE7B}">
      <dgm:prSet phldrT="[Testo]"/>
      <dgm:spPr>
        <a:xfrm>
          <a:off x="68070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b="1" dirty="0">
              <a:solidFill>
                <a:srgbClr val="FF0000"/>
              </a:solidFill>
              <a:latin typeface="Candara"/>
              <a:ea typeface="+mn-ea"/>
              <a:cs typeface="+mn-cs"/>
            </a:rPr>
            <a:t>95%</a:t>
          </a:r>
        </a:p>
      </dgm:t>
    </dgm:pt>
    <dgm:pt modelId="{D3965FA1-AA74-4A21-A3A0-33E479650321}" type="parTrans" cxnId="{D511AE51-97E3-462F-8EB9-CA7E65EA6331}">
      <dgm:prSet/>
      <dgm:spPr/>
      <dgm:t>
        <a:bodyPr/>
        <a:lstStyle/>
        <a:p>
          <a:endParaRPr lang="it-IT"/>
        </a:p>
      </dgm:t>
    </dgm:pt>
    <dgm:pt modelId="{89F62A50-6E5D-4613-8DA7-46A572BB857A}" type="sibTrans" cxnId="{D511AE51-97E3-462F-8EB9-CA7E65EA6331}">
      <dgm:prSet/>
      <dgm:spPr/>
      <dgm:t>
        <a:bodyPr/>
        <a:lstStyle/>
        <a:p>
          <a:endParaRPr lang="it-IT"/>
        </a:p>
      </dgm:t>
    </dgm:pt>
    <dgm:pt modelId="{1E923F63-CF40-41B9-93EA-91CD0A60EE6F}">
      <dgm:prSet phldrT="[Testo]"/>
      <dgm:spPr>
        <a:xfrm>
          <a:off x="806489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b="1" dirty="0">
              <a:solidFill>
                <a:srgbClr val="FF0000"/>
              </a:solidFill>
              <a:latin typeface="Candara"/>
              <a:ea typeface="+mn-ea"/>
              <a:cs typeface="+mn-cs"/>
            </a:rPr>
            <a:t>98%</a:t>
          </a:r>
        </a:p>
      </dgm:t>
    </dgm:pt>
    <dgm:pt modelId="{50474F1C-3745-4293-BBE3-EF1211AA7BB7}" type="parTrans" cxnId="{B84C6ED4-1EBD-4E92-BD5A-757F0C0DEC30}">
      <dgm:prSet/>
      <dgm:spPr/>
      <dgm:t>
        <a:bodyPr/>
        <a:lstStyle/>
        <a:p>
          <a:endParaRPr lang="it-IT"/>
        </a:p>
      </dgm:t>
    </dgm:pt>
    <dgm:pt modelId="{2BD3CFE3-6937-407D-8090-6ADF1DF3721F}" type="sibTrans" cxnId="{B84C6ED4-1EBD-4E92-BD5A-757F0C0DEC30}">
      <dgm:prSet/>
      <dgm:spPr/>
      <dgm:t>
        <a:bodyPr/>
        <a:lstStyle/>
        <a:p>
          <a:endParaRPr lang="it-IT"/>
        </a:p>
      </dgm:t>
    </dgm:pt>
    <dgm:pt modelId="{29964139-4591-4D3D-B7B0-297AC71F1F50}">
      <dgm:prSet phldrT="[Testo]"/>
      <dgm:spPr>
        <a:xfrm>
          <a:off x="1544909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b="1" dirty="0">
              <a:solidFill>
                <a:srgbClr val="FF0000"/>
              </a:solidFill>
              <a:latin typeface="Candara"/>
              <a:ea typeface="+mn-ea"/>
              <a:cs typeface="+mn-cs"/>
            </a:rPr>
            <a:t>95%</a:t>
          </a:r>
        </a:p>
      </dgm:t>
    </dgm:pt>
    <dgm:pt modelId="{A137B672-B1DD-409B-8A5F-07C2325F4A80}" type="parTrans" cxnId="{28B086F4-31D5-4BCA-895A-80EC000BBAB6}">
      <dgm:prSet/>
      <dgm:spPr/>
      <dgm:t>
        <a:bodyPr/>
        <a:lstStyle/>
        <a:p>
          <a:endParaRPr lang="it-IT"/>
        </a:p>
      </dgm:t>
    </dgm:pt>
    <dgm:pt modelId="{CC0695E3-15D2-449A-891F-3C6108F86113}" type="sibTrans" cxnId="{28B086F4-31D5-4BCA-895A-80EC000BBAB6}">
      <dgm:prSet/>
      <dgm:spPr/>
      <dgm:t>
        <a:bodyPr/>
        <a:lstStyle/>
        <a:p>
          <a:endParaRPr lang="it-IT"/>
        </a:p>
      </dgm:t>
    </dgm:pt>
    <dgm:pt modelId="{887172EB-9674-4D52-850C-0E42FAF4641A}" type="pres">
      <dgm:prSet presAssocID="{447A64D8-8002-4440-994A-31E745408755}" presName="CompostProcess" presStyleCnt="0">
        <dgm:presLayoutVars>
          <dgm:dir/>
          <dgm:resizeHandles val="exact"/>
        </dgm:presLayoutVars>
      </dgm:prSet>
      <dgm:spPr/>
    </dgm:pt>
    <dgm:pt modelId="{5A578169-2F3B-410A-BFD9-D44072A3B90D}" type="pres">
      <dgm:prSet presAssocID="{447A64D8-8002-4440-994A-31E745408755}" presName="arrow" presStyleLbl="bgShp" presStyleIdx="0" presStyleCnt="1"/>
      <dgm:spPr>
        <a:xfrm>
          <a:off x="172819" y="0"/>
          <a:ext cx="1958617" cy="648072"/>
        </a:xfrm>
        <a:prstGeom prst="rightArrow">
          <a:avLst/>
        </a:prstGeom>
        <a:solidFill>
          <a:srgbClr val="31B6F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C1C46C9-4518-41D8-B2EA-A676251F045E}" type="pres">
      <dgm:prSet presAssocID="{447A64D8-8002-4440-994A-31E745408755}" presName="linearProcess" presStyleCnt="0"/>
      <dgm:spPr/>
    </dgm:pt>
    <dgm:pt modelId="{BE731F36-E4C7-49C0-818D-8D59ECC83452}" type="pres">
      <dgm:prSet presAssocID="{2A98D8D3-6157-4DA1-B423-024B1B56EE7B}" presName="textNode" presStyleLbl="node1" presStyleIdx="0" presStyleCnt="3">
        <dgm:presLayoutVars>
          <dgm:bulletEnabled val="1"/>
        </dgm:presLayoutVars>
      </dgm:prSet>
      <dgm:spPr/>
    </dgm:pt>
    <dgm:pt modelId="{06CC0670-A5C3-4FF2-AB07-2A04BB1B4E19}" type="pres">
      <dgm:prSet presAssocID="{89F62A50-6E5D-4613-8DA7-46A572BB857A}" presName="sibTrans" presStyleCnt="0"/>
      <dgm:spPr/>
    </dgm:pt>
    <dgm:pt modelId="{D5FB8761-B087-4C43-9CF1-2407B575B08D}" type="pres">
      <dgm:prSet presAssocID="{1E923F63-CF40-41B9-93EA-91CD0A60EE6F}" presName="textNode" presStyleLbl="node1" presStyleIdx="1" presStyleCnt="3">
        <dgm:presLayoutVars>
          <dgm:bulletEnabled val="1"/>
        </dgm:presLayoutVars>
      </dgm:prSet>
      <dgm:spPr/>
    </dgm:pt>
    <dgm:pt modelId="{4BF02D12-0436-4457-BFB4-006C53101EE5}" type="pres">
      <dgm:prSet presAssocID="{2BD3CFE3-6937-407D-8090-6ADF1DF3721F}" presName="sibTrans" presStyleCnt="0"/>
      <dgm:spPr/>
    </dgm:pt>
    <dgm:pt modelId="{205459C0-09F0-4B88-8F53-BFF17E66BCB8}" type="pres">
      <dgm:prSet presAssocID="{29964139-4591-4D3D-B7B0-297AC71F1F5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5DF681B-C664-4780-8B84-CBB5E6EEDA68}" type="presOf" srcId="{29964139-4591-4D3D-B7B0-297AC71F1F50}" destId="{205459C0-09F0-4B88-8F53-BFF17E66BCB8}" srcOrd="0" destOrd="0" presId="urn:microsoft.com/office/officeart/2005/8/layout/hProcess9"/>
    <dgm:cxn modelId="{78ABE463-308E-4E6C-9021-6501B7624791}" type="presOf" srcId="{2A98D8D3-6157-4DA1-B423-024B1B56EE7B}" destId="{BE731F36-E4C7-49C0-818D-8D59ECC83452}" srcOrd="0" destOrd="0" presId="urn:microsoft.com/office/officeart/2005/8/layout/hProcess9"/>
    <dgm:cxn modelId="{7762E465-D446-4644-BEA2-052D1B46CDCC}" type="presOf" srcId="{447A64D8-8002-4440-994A-31E745408755}" destId="{887172EB-9674-4D52-850C-0E42FAF4641A}" srcOrd="0" destOrd="0" presId="urn:microsoft.com/office/officeart/2005/8/layout/hProcess9"/>
    <dgm:cxn modelId="{D511AE51-97E3-462F-8EB9-CA7E65EA6331}" srcId="{447A64D8-8002-4440-994A-31E745408755}" destId="{2A98D8D3-6157-4DA1-B423-024B1B56EE7B}" srcOrd="0" destOrd="0" parTransId="{D3965FA1-AA74-4A21-A3A0-33E479650321}" sibTransId="{89F62A50-6E5D-4613-8DA7-46A572BB857A}"/>
    <dgm:cxn modelId="{CD9F1BA2-4778-414C-8179-87F8D3E5A99E}" type="presOf" srcId="{1E923F63-CF40-41B9-93EA-91CD0A60EE6F}" destId="{D5FB8761-B087-4C43-9CF1-2407B575B08D}" srcOrd="0" destOrd="0" presId="urn:microsoft.com/office/officeart/2005/8/layout/hProcess9"/>
    <dgm:cxn modelId="{B84C6ED4-1EBD-4E92-BD5A-757F0C0DEC30}" srcId="{447A64D8-8002-4440-994A-31E745408755}" destId="{1E923F63-CF40-41B9-93EA-91CD0A60EE6F}" srcOrd="1" destOrd="0" parTransId="{50474F1C-3745-4293-BBE3-EF1211AA7BB7}" sibTransId="{2BD3CFE3-6937-407D-8090-6ADF1DF3721F}"/>
    <dgm:cxn modelId="{28B086F4-31D5-4BCA-895A-80EC000BBAB6}" srcId="{447A64D8-8002-4440-994A-31E745408755}" destId="{29964139-4591-4D3D-B7B0-297AC71F1F50}" srcOrd="2" destOrd="0" parTransId="{A137B672-B1DD-409B-8A5F-07C2325F4A80}" sibTransId="{CC0695E3-15D2-449A-891F-3C6108F86113}"/>
    <dgm:cxn modelId="{F2182C17-EFB1-4D8B-9776-1DF2B8DFC32D}" type="presParOf" srcId="{887172EB-9674-4D52-850C-0E42FAF4641A}" destId="{5A578169-2F3B-410A-BFD9-D44072A3B90D}" srcOrd="0" destOrd="0" presId="urn:microsoft.com/office/officeart/2005/8/layout/hProcess9"/>
    <dgm:cxn modelId="{82217DA8-F42F-4483-B8BF-F0804656B667}" type="presParOf" srcId="{887172EB-9674-4D52-850C-0E42FAF4641A}" destId="{2C1C46C9-4518-41D8-B2EA-A676251F045E}" srcOrd="1" destOrd="0" presId="urn:microsoft.com/office/officeart/2005/8/layout/hProcess9"/>
    <dgm:cxn modelId="{C35C9802-3A8C-4344-90B0-79BEEBBCFADD}" type="presParOf" srcId="{2C1C46C9-4518-41D8-B2EA-A676251F045E}" destId="{BE731F36-E4C7-49C0-818D-8D59ECC83452}" srcOrd="0" destOrd="0" presId="urn:microsoft.com/office/officeart/2005/8/layout/hProcess9"/>
    <dgm:cxn modelId="{926DB642-684A-4262-90DE-AAF77F257F25}" type="presParOf" srcId="{2C1C46C9-4518-41D8-B2EA-A676251F045E}" destId="{06CC0670-A5C3-4FF2-AB07-2A04BB1B4E19}" srcOrd="1" destOrd="0" presId="urn:microsoft.com/office/officeart/2005/8/layout/hProcess9"/>
    <dgm:cxn modelId="{FF585D1A-EB92-4C01-B76B-5140D82EC2A9}" type="presParOf" srcId="{2C1C46C9-4518-41D8-B2EA-A676251F045E}" destId="{D5FB8761-B087-4C43-9CF1-2407B575B08D}" srcOrd="2" destOrd="0" presId="urn:microsoft.com/office/officeart/2005/8/layout/hProcess9"/>
    <dgm:cxn modelId="{6110ED6D-D9F2-4077-8806-93F0001ED1FB}" type="presParOf" srcId="{2C1C46C9-4518-41D8-B2EA-A676251F045E}" destId="{4BF02D12-0436-4457-BFB4-006C53101EE5}" srcOrd="3" destOrd="0" presId="urn:microsoft.com/office/officeart/2005/8/layout/hProcess9"/>
    <dgm:cxn modelId="{33FA5810-A361-414E-8182-19DE3A9F2325}" type="presParOf" srcId="{2C1C46C9-4518-41D8-B2EA-A676251F045E}" destId="{205459C0-09F0-4B88-8F53-BFF17E66BC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A64D8-8002-4440-994A-31E7454087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A98D8D3-6157-4DA1-B423-024B1B56EE7B}">
      <dgm:prSet phldrT="[Testo]"/>
      <dgm:spPr>
        <a:xfrm>
          <a:off x="806489" y="72005"/>
          <a:ext cx="691276" cy="504060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t-IT" b="1" dirty="0">
              <a:solidFill>
                <a:srgbClr val="FF0000"/>
              </a:solidFill>
              <a:latin typeface="Candara"/>
              <a:ea typeface="+mn-ea"/>
              <a:cs typeface="+mn-cs"/>
            </a:rPr>
            <a:t>-11%</a:t>
          </a:r>
        </a:p>
      </dgm:t>
    </dgm:pt>
    <dgm:pt modelId="{D3965FA1-AA74-4A21-A3A0-33E479650321}" type="parTrans" cxnId="{D511AE51-97E3-462F-8EB9-CA7E65EA6331}">
      <dgm:prSet/>
      <dgm:spPr/>
      <dgm:t>
        <a:bodyPr/>
        <a:lstStyle/>
        <a:p>
          <a:endParaRPr lang="it-IT"/>
        </a:p>
      </dgm:t>
    </dgm:pt>
    <dgm:pt modelId="{89F62A50-6E5D-4613-8DA7-46A572BB857A}" type="sibTrans" cxnId="{D511AE51-97E3-462F-8EB9-CA7E65EA6331}">
      <dgm:prSet/>
      <dgm:spPr/>
      <dgm:t>
        <a:bodyPr/>
        <a:lstStyle/>
        <a:p>
          <a:endParaRPr lang="it-IT"/>
        </a:p>
      </dgm:t>
    </dgm:pt>
    <dgm:pt modelId="{887172EB-9674-4D52-850C-0E42FAF4641A}" type="pres">
      <dgm:prSet presAssocID="{447A64D8-8002-4440-994A-31E745408755}" presName="CompostProcess" presStyleCnt="0">
        <dgm:presLayoutVars>
          <dgm:dir/>
          <dgm:resizeHandles val="exact"/>
        </dgm:presLayoutVars>
      </dgm:prSet>
      <dgm:spPr/>
    </dgm:pt>
    <dgm:pt modelId="{5A578169-2F3B-410A-BFD9-D44072A3B90D}" type="pres">
      <dgm:prSet presAssocID="{447A64D8-8002-4440-994A-31E745408755}" presName="arrow" presStyleLbl="bgShp" presStyleIdx="0" presStyleCnt="1"/>
      <dgm:spPr>
        <a:xfrm>
          <a:off x="172819" y="0"/>
          <a:ext cx="1958617" cy="648072"/>
        </a:xfrm>
        <a:prstGeom prst="rightArrow">
          <a:avLst/>
        </a:prstGeom>
        <a:solidFill>
          <a:srgbClr val="31B6F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C1C46C9-4518-41D8-B2EA-A676251F045E}" type="pres">
      <dgm:prSet presAssocID="{447A64D8-8002-4440-994A-31E745408755}" presName="linearProcess" presStyleCnt="0"/>
      <dgm:spPr/>
    </dgm:pt>
    <dgm:pt modelId="{BE731F36-E4C7-49C0-818D-8D59ECC83452}" type="pres">
      <dgm:prSet presAssocID="{2A98D8D3-6157-4DA1-B423-024B1B56EE7B}" presName="textNode" presStyleLbl="node1" presStyleIdx="0" presStyleCnt="1" custScaleY="194446">
        <dgm:presLayoutVars>
          <dgm:bulletEnabled val="1"/>
        </dgm:presLayoutVars>
      </dgm:prSet>
      <dgm:spPr/>
    </dgm:pt>
  </dgm:ptLst>
  <dgm:cxnLst>
    <dgm:cxn modelId="{5DB7BF3A-D701-46B2-85E7-81A3B29EDCB4}" type="presOf" srcId="{447A64D8-8002-4440-994A-31E745408755}" destId="{887172EB-9674-4D52-850C-0E42FAF4641A}" srcOrd="0" destOrd="0" presId="urn:microsoft.com/office/officeart/2005/8/layout/hProcess9"/>
    <dgm:cxn modelId="{D511AE51-97E3-462F-8EB9-CA7E65EA6331}" srcId="{447A64D8-8002-4440-994A-31E745408755}" destId="{2A98D8D3-6157-4DA1-B423-024B1B56EE7B}" srcOrd="0" destOrd="0" parTransId="{D3965FA1-AA74-4A21-A3A0-33E479650321}" sibTransId="{89F62A50-6E5D-4613-8DA7-46A572BB857A}"/>
    <dgm:cxn modelId="{1ABE0ECA-4150-488E-A744-FFE4334A5B72}" type="presOf" srcId="{2A98D8D3-6157-4DA1-B423-024B1B56EE7B}" destId="{BE731F36-E4C7-49C0-818D-8D59ECC83452}" srcOrd="0" destOrd="0" presId="urn:microsoft.com/office/officeart/2005/8/layout/hProcess9"/>
    <dgm:cxn modelId="{86D722C3-A172-4BD4-B951-1AFE8F609221}" type="presParOf" srcId="{887172EB-9674-4D52-850C-0E42FAF4641A}" destId="{5A578169-2F3B-410A-BFD9-D44072A3B90D}" srcOrd="0" destOrd="0" presId="urn:microsoft.com/office/officeart/2005/8/layout/hProcess9"/>
    <dgm:cxn modelId="{4BA0644B-CB27-45B2-92FE-A73D1B4A1E57}" type="presParOf" srcId="{887172EB-9674-4D52-850C-0E42FAF4641A}" destId="{2C1C46C9-4518-41D8-B2EA-A676251F045E}" srcOrd="1" destOrd="0" presId="urn:microsoft.com/office/officeart/2005/8/layout/hProcess9"/>
    <dgm:cxn modelId="{C9020D28-442C-4273-8315-91485FF85498}" type="presParOf" srcId="{2C1C46C9-4518-41D8-B2EA-A676251F045E}" destId="{BE731F36-E4C7-49C0-818D-8D59ECC8345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8169-2F3B-410A-BFD9-D44072A3B90D}">
      <dsp:nvSpPr>
        <dsp:cNvPr id="0" name=""/>
        <dsp:cNvSpPr/>
      </dsp:nvSpPr>
      <dsp:spPr>
        <a:xfrm>
          <a:off x="172819" y="0"/>
          <a:ext cx="1958617" cy="648072"/>
        </a:xfrm>
        <a:prstGeom prst="rightArrow">
          <a:avLst/>
        </a:prstGeom>
        <a:solidFill>
          <a:srgbClr val="31B6F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31F36-E4C7-49C0-818D-8D59ECC83452}">
      <dsp:nvSpPr>
        <dsp:cNvPr id="0" name=""/>
        <dsp:cNvSpPr/>
      </dsp:nvSpPr>
      <dsp:spPr>
        <a:xfrm>
          <a:off x="68070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solidFill>
                <a:srgbClr val="FF0000"/>
              </a:solidFill>
              <a:latin typeface="Candara"/>
              <a:ea typeface="+mn-ea"/>
              <a:cs typeface="+mn-cs"/>
            </a:rPr>
            <a:t>95%</a:t>
          </a:r>
        </a:p>
      </dsp:txBody>
      <dsp:txXfrm>
        <a:off x="80724" y="207075"/>
        <a:ext cx="665968" cy="233920"/>
      </dsp:txXfrm>
    </dsp:sp>
    <dsp:sp modelId="{D5FB8761-B087-4C43-9CF1-2407B575B08D}">
      <dsp:nvSpPr>
        <dsp:cNvPr id="0" name=""/>
        <dsp:cNvSpPr/>
      </dsp:nvSpPr>
      <dsp:spPr>
        <a:xfrm>
          <a:off x="806489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solidFill>
                <a:srgbClr val="FF0000"/>
              </a:solidFill>
              <a:latin typeface="Candara"/>
              <a:ea typeface="+mn-ea"/>
              <a:cs typeface="+mn-cs"/>
            </a:rPr>
            <a:t>98%</a:t>
          </a:r>
        </a:p>
      </dsp:txBody>
      <dsp:txXfrm>
        <a:off x="819143" y="207075"/>
        <a:ext cx="665968" cy="233920"/>
      </dsp:txXfrm>
    </dsp:sp>
    <dsp:sp modelId="{205459C0-09F0-4B88-8F53-BFF17E66BCB8}">
      <dsp:nvSpPr>
        <dsp:cNvPr id="0" name=""/>
        <dsp:cNvSpPr/>
      </dsp:nvSpPr>
      <dsp:spPr>
        <a:xfrm>
          <a:off x="1544909" y="194421"/>
          <a:ext cx="691276" cy="259228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solidFill>
                <a:srgbClr val="FF0000"/>
              </a:solidFill>
              <a:latin typeface="Candara"/>
              <a:ea typeface="+mn-ea"/>
              <a:cs typeface="+mn-cs"/>
            </a:rPr>
            <a:t>95%</a:t>
          </a:r>
        </a:p>
      </dsp:txBody>
      <dsp:txXfrm>
        <a:off x="1557563" y="207075"/>
        <a:ext cx="665968" cy="23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8169-2F3B-410A-BFD9-D44072A3B90D}">
      <dsp:nvSpPr>
        <dsp:cNvPr id="0" name=""/>
        <dsp:cNvSpPr/>
      </dsp:nvSpPr>
      <dsp:spPr>
        <a:xfrm>
          <a:off x="172819" y="0"/>
          <a:ext cx="1958617" cy="648072"/>
        </a:xfrm>
        <a:prstGeom prst="rightArrow">
          <a:avLst/>
        </a:prstGeom>
        <a:solidFill>
          <a:srgbClr val="31B6F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31F36-E4C7-49C0-818D-8D59ECC83452}">
      <dsp:nvSpPr>
        <dsp:cNvPr id="0" name=""/>
        <dsp:cNvSpPr/>
      </dsp:nvSpPr>
      <dsp:spPr>
        <a:xfrm>
          <a:off x="806489" y="72005"/>
          <a:ext cx="691276" cy="504060"/>
        </a:xfrm>
        <a:prstGeom prst="round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0000"/>
              </a:solidFill>
              <a:latin typeface="Candara"/>
              <a:ea typeface="+mn-ea"/>
              <a:cs typeface="+mn-cs"/>
            </a:rPr>
            <a:t>-11%</a:t>
          </a:r>
        </a:p>
      </dsp:txBody>
      <dsp:txXfrm>
        <a:off x="831095" y="96611"/>
        <a:ext cx="642064" cy="454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69" y="320631"/>
            <a:ext cx="2217530" cy="11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9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83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1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E0D5DA-A97D-A940-9868-9981BC04BF7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66634C-5712-2140-8BFE-B6B460CC5F2D}" type="slidenum">
              <a:rPr lang="en-US" smtClean="0"/>
              <a:t>‹N›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69" y="320631"/>
            <a:ext cx="2217530" cy="11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Immagine correlata">
            <a:extLst>
              <a:ext uri="{FF2B5EF4-FFF2-40B4-BE49-F238E27FC236}">
                <a16:creationId xmlns:a16="http://schemas.microsoft.com/office/drawing/2014/main" id="{447DF47D-CFFE-4CA6-B1A9-EBD250CB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8198">
            <a:off x="6116058" y="1782277"/>
            <a:ext cx="1202290" cy="15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F1C1E91F-4D74-40E8-8B57-899957F9CE34}"/>
              </a:ext>
            </a:extLst>
          </p:cNvPr>
          <p:cNvSpPr/>
          <p:nvPr/>
        </p:nvSpPr>
        <p:spPr>
          <a:xfrm>
            <a:off x="6135108" y="3271203"/>
            <a:ext cx="1320527" cy="1080120"/>
          </a:xfrm>
          <a:prstGeom prst="ellipse">
            <a:avLst/>
          </a:prstGeom>
          <a:solidFill>
            <a:srgbClr val="D5F0FE">
              <a:lumMod val="75000"/>
            </a:srgbClr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Sottotitolo 2">
            <a:extLst>
              <a:ext uri="{FF2B5EF4-FFF2-40B4-BE49-F238E27FC236}">
                <a16:creationId xmlns:a16="http://schemas.microsoft.com/office/drawing/2014/main" id="{894D9D3E-1D21-4042-891D-644B329D84A2}"/>
              </a:ext>
            </a:extLst>
          </p:cNvPr>
          <p:cNvSpPr txBox="1">
            <a:spLocks/>
          </p:cNvSpPr>
          <p:nvPr/>
        </p:nvSpPr>
        <p:spPr>
          <a:xfrm>
            <a:off x="897574" y="3245350"/>
            <a:ext cx="8496944" cy="290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The hybrid exercise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65FA292-729A-4AE0-B3FC-5340FCC5D8F2}"/>
              </a:ext>
            </a:extLst>
          </p:cNvPr>
          <p:cNvSpPr/>
          <p:nvPr/>
        </p:nvSpPr>
        <p:spPr>
          <a:xfrm>
            <a:off x="-2488" y="6544972"/>
            <a:ext cx="3863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tx2"/>
              </a:buClr>
            </a:pPr>
            <a:r>
              <a:rPr lang="it-IT" sz="1100" dirty="0">
                <a:latin typeface="Arial Rounded MT Bold" pitchFamily="34" charset="0"/>
              </a:rPr>
              <a:t>Fabio Russo  |  Costruzioni Aeronautiche </a:t>
            </a:r>
            <a:r>
              <a:rPr lang="it-IT" sz="1000" dirty="0">
                <a:latin typeface="Arial Rounded MT Bold" pitchFamily="34" charset="0"/>
              </a:rPr>
              <a:t>Tecnam SpA</a:t>
            </a:r>
          </a:p>
        </p:txBody>
      </p:sp>
    </p:spTree>
    <p:extLst>
      <p:ext uri="{BB962C8B-B14F-4D97-AF65-F5344CB8AC3E}">
        <p14:creationId xmlns:p14="http://schemas.microsoft.com/office/powerpoint/2010/main" val="135819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1B56C27A-AFE4-4F75-8D27-03102A9F3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18141"/>
              </p:ext>
            </p:extLst>
          </p:nvPr>
        </p:nvGraphicFramePr>
        <p:xfrm>
          <a:off x="1661484" y="2849880"/>
          <a:ext cx="8856984" cy="1158240"/>
        </p:xfrm>
        <a:graphic>
          <a:graphicData uri="http://schemas.openxmlformats.org/drawingml/2006/table">
            <a:tbl>
              <a:tblPr firstRow="1" bandRow="1"/>
              <a:tblGrid>
                <a:gridCol w="420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7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/>
                        <a:t>Breakdown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/>
                        <a:t>base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 err="1"/>
                        <a:t>electric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/>
                        <a:t>Series HY.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 err="1"/>
                        <a:t>Parallel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TOTALE PAYLOAD DISPONIBILE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370kg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319kg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426kg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TOTALE CARB. CONSUMATO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83lt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88lt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algn="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72lt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5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7BA742F-1A65-4B58-ACEC-54126269F0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 bwMode="auto">
          <a:xfrm>
            <a:off x="5745480" y="1629085"/>
            <a:ext cx="6446520" cy="43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F0613C4-63B6-469A-95C2-BFDE51E260C5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88" y="1129347"/>
            <a:ext cx="6384238" cy="53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225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Grafik 30">
            <a:extLst>
              <a:ext uri="{FF2B5EF4-FFF2-40B4-BE49-F238E27FC236}">
                <a16:creationId xmlns:a16="http://schemas.microsoft.com/office/drawing/2014/main" id="{884B15AE-3C8B-4635-8AAC-93DA55DD87C7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705" y="1219200"/>
            <a:ext cx="7140574" cy="46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ottotitolo 2">
            <a:extLst>
              <a:ext uri="{FF2B5EF4-FFF2-40B4-BE49-F238E27FC236}">
                <a16:creationId xmlns:a16="http://schemas.microsoft.com/office/drawing/2014/main" id="{34413E0C-FEE6-47E8-AF11-42C8915C804C}"/>
              </a:ext>
            </a:extLst>
          </p:cNvPr>
          <p:cNvSpPr txBox="1">
            <a:spLocks/>
          </p:cNvSpPr>
          <p:nvPr/>
        </p:nvSpPr>
        <p:spPr>
          <a:xfrm>
            <a:off x="8254206" y="4455025"/>
            <a:ext cx="4284026" cy="290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Grazie a tutti!</a:t>
            </a:r>
          </a:p>
        </p:txBody>
      </p:sp>
    </p:spTree>
    <p:extLst>
      <p:ext uri="{BB962C8B-B14F-4D97-AF65-F5344CB8AC3E}">
        <p14:creationId xmlns:p14="http://schemas.microsoft.com/office/powerpoint/2010/main" val="353350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tella a 7 punte 20">
            <a:extLst>
              <a:ext uri="{FF2B5EF4-FFF2-40B4-BE49-F238E27FC236}">
                <a16:creationId xmlns:a16="http://schemas.microsoft.com/office/drawing/2014/main" id="{4CF60DD6-02F8-4566-ABC1-734B447973F4}"/>
              </a:ext>
            </a:extLst>
          </p:cNvPr>
          <p:cNvSpPr/>
          <p:nvPr/>
        </p:nvSpPr>
        <p:spPr>
          <a:xfrm>
            <a:off x="1847473" y="1603788"/>
            <a:ext cx="3168242" cy="576064"/>
          </a:xfrm>
          <a:prstGeom prst="star7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PAYLOAD</a:t>
            </a:r>
          </a:p>
        </p:txBody>
      </p:sp>
      <p:sp>
        <p:nvSpPr>
          <p:cNvPr id="22" name="Stella a 7 punte 21">
            <a:extLst>
              <a:ext uri="{FF2B5EF4-FFF2-40B4-BE49-F238E27FC236}">
                <a16:creationId xmlns:a16="http://schemas.microsoft.com/office/drawing/2014/main" id="{11104F02-2F35-43D5-B0B7-5491B5702B8E}"/>
              </a:ext>
            </a:extLst>
          </p:cNvPr>
          <p:cNvSpPr/>
          <p:nvPr/>
        </p:nvSpPr>
        <p:spPr>
          <a:xfrm>
            <a:off x="7176065" y="1603788"/>
            <a:ext cx="3168242" cy="576064"/>
          </a:xfrm>
          <a:prstGeom prst="star7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ECONOMIA</a:t>
            </a:r>
          </a:p>
        </p:txBody>
      </p:sp>
      <p:sp>
        <p:nvSpPr>
          <p:cNvPr id="23" name="Stella a 7 punte 22">
            <a:extLst>
              <a:ext uri="{FF2B5EF4-FFF2-40B4-BE49-F238E27FC236}">
                <a16:creationId xmlns:a16="http://schemas.microsoft.com/office/drawing/2014/main" id="{0D8E8B39-0F53-4DD1-983B-9DBD5445D708}"/>
              </a:ext>
            </a:extLst>
          </p:cNvPr>
          <p:cNvSpPr/>
          <p:nvPr/>
        </p:nvSpPr>
        <p:spPr>
          <a:xfrm>
            <a:off x="4511879" y="1603788"/>
            <a:ext cx="3168242" cy="576064"/>
          </a:xfrm>
          <a:prstGeom prst="star7">
            <a:avLst/>
          </a:prstGeom>
          <a:solidFill>
            <a:srgbClr val="31B6FD"/>
          </a:solidFill>
          <a:ln w="15875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PERFORMANCES</a:t>
            </a:r>
          </a:p>
        </p:txBody>
      </p:sp>
      <p:sp>
        <p:nvSpPr>
          <p:cNvPr id="25" name="Sottotitolo 2">
            <a:extLst>
              <a:ext uri="{FF2B5EF4-FFF2-40B4-BE49-F238E27FC236}">
                <a16:creationId xmlns:a16="http://schemas.microsoft.com/office/drawing/2014/main" id="{7C11A173-ACA2-4473-BDD2-655207522303}"/>
              </a:ext>
            </a:extLst>
          </p:cNvPr>
          <p:cNvSpPr txBox="1">
            <a:spLocks/>
          </p:cNvSpPr>
          <p:nvPr/>
        </p:nvSpPr>
        <p:spPr>
          <a:xfrm>
            <a:off x="129563" y="2545720"/>
            <a:ext cx="1187770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sono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(e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saranno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sempre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) i drivers del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mercato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General Aviation</a:t>
            </a:r>
          </a:p>
          <a:p>
            <a:pPr>
              <a:lnSpc>
                <a:spcPct val="110000"/>
              </a:lnSpc>
              <a:buClr>
                <a:srgbClr val="073E87"/>
              </a:buClr>
            </a:pPr>
            <a:endParaRPr lang="en-US" sz="1800" dirty="0">
              <a:solidFill>
                <a:srgbClr val="073E87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velivoli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in produzione e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quelli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gia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’ in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esercizio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continueranno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volare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per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decenni</a:t>
            </a:r>
            <a:endParaRPr lang="en-US" sz="1800" dirty="0">
              <a:solidFill>
                <a:srgbClr val="073E87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Il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ricambio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generazionale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verso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configurazioni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anche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aerodinamiche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) innovative,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sebbene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affascinante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, non sara’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mai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rapido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come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quello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dell’automotive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…</a:t>
            </a:r>
          </a:p>
          <a:p>
            <a:pPr>
              <a:lnSpc>
                <a:spcPct val="110000"/>
              </a:lnSpc>
              <a:buClr>
                <a:srgbClr val="073E87"/>
              </a:buClr>
            </a:pPr>
            <a:endParaRPr lang="en-US" sz="1800" dirty="0">
              <a:solidFill>
                <a:srgbClr val="073E87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10000"/>
              </a:lnSpc>
              <a:buClr>
                <a:srgbClr val="073E87"/>
              </a:buClr>
            </a:pPr>
            <a:endParaRPr lang="en-US" sz="1800" dirty="0">
              <a:solidFill>
                <a:srgbClr val="073E87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Offrire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soluzioni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retrofittabili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eco-</a:t>
            </a:r>
            <a:r>
              <a:rPr lang="en-US" sz="1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sostenibili</a:t>
            </a:r>
            <a:r>
              <a:rPr lang="en-US" sz="1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 </a:t>
            </a:r>
            <a:r>
              <a:rPr lang="en-US" sz="1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convenienti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nel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breve-medio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termine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e’ la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strada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scelta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da Tecnam con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il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programma</a:t>
            </a:r>
            <a:r>
              <a:rPr lang="en-US" sz="18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H3PS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BCC2BEA-B6C4-4EFD-B181-B3D00E11F078}"/>
              </a:ext>
            </a:extLst>
          </p:cNvPr>
          <p:cNvSpPr/>
          <p:nvPr/>
        </p:nvSpPr>
        <p:spPr>
          <a:xfrm>
            <a:off x="3985242" y="4473754"/>
            <a:ext cx="449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…ma </a:t>
            </a:r>
            <a:r>
              <a:rPr lang="en-US" dirty="0" err="1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sarà</a:t>
            </a:r>
            <a:r>
              <a:rPr lang="en-US" dirty="0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almeno</a:t>
            </a:r>
            <a:r>
              <a:rPr lang="en-US" dirty="0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  <a:cs typeface="Aharoni" pitchFamily="2" charset="-79"/>
              </a:rPr>
              <a:t>conveniente</a:t>
            </a:r>
            <a:r>
              <a:rPr lang="en-US" dirty="0">
                <a:solidFill>
                  <a:srgbClr val="073E87">
                    <a:lumMod val="75000"/>
                  </a:srgbClr>
                </a:solidFill>
                <a:latin typeface="Arial Black" panose="020B0A04020102020204" pitchFamily="34" charset="0"/>
                <a:cs typeface="Aharoni" pitchFamily="2" charset="-79"/>
              </a:rPr>
              <a:t>???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F0A2802F-491A-4A56-AC8B-11B740DB3716}"/>
              </a:ext>
            </a:extLst>
          </p:cNvPr>
          <p:cNvSpPr txBox="1">
            <a:spLocks/>
          </p:cNvSpPr>
          <p:nvPr/>
        </p:nvSpPr>
        <p:spPr>
          <a:xfrm>
            <a:off x="0" y="1451476"/>
            <a:ext cx="12192000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Configurazioni </a:t>
            </a:r>
            <a:r>
              <a:rPr lang="it-IT" sz="4000" b="1" dirty="0" err="1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motopropulsive</a:t>
            </a: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 «di moda»...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3FC6CC7F-D40F-48DD-A299-28F09A9A9BA4}"/>
              </a:ext>
            </a:extLst>
          </p:cNvPr>
          <p:cNvSpPr txBox="1">
            <a:spLocks/>
          </p:cNvSpPr>
          <p:nvPr/>
        </p:nvSpPr>
        <p:spPr>
          <a:xfrm>
            <a:off x="0" y="2594557"/>
            <a:ext cx="3449782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Full </a:t>
            </a:r>
            <a:r>
              <a:rPr lang="it-IT" sz="4000" b="1" dirty="0" err="1">
                <a:solidFill>
                  <a:srgbClr val="FF0000"/>
                </a:solidFill>
                <a:latin typeface="Freehand521 BT" pitchFamily="66" charset="0"/>
                <a:ea typeface="+mj-ea"/>
                <a:cs typeface="+mj-cs"/>
              </a:rPr>
              <a:t>e</a:t>
            </a:r>
            <a:r>
              <a:rPr lang="it-IT" sz="4000" b="1" dirty="0" err="1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lectric</a:t>
            </a:r>
            <a:endParaRPr lang="it-IT" sz="4000" b="1" dirty="0">
              <a:solidFill>
                <a:srgbClr val="002060"/>
              </a:solidFill>
              <a:latin typeface="Freehand521 BT" pitchFamily="66" charset="0"/>
              <a:ea typeface="+mj-ea"/>
              <a:cs typeface="+mj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AF70DEC1-38C3-4DA8-A171-0DBA1F7B7CF7}"/>
              </a:ext>
            </a:extLst>
          </p:cNvPr>
          <p:cNvSpPr txBox="1">
            <a:spLocks/>
          </p:cNvSpPr>
          <p:nvPr/>
        </p:nvSpPr>
        <p:spPr>
          <a:xfrm>
            <a:off x="4080873" y="3386574"/>
            <a:ext cx="3657599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Ibrido in </a:t>
            </a:r>
            <a:r>
              <a:rPr lang="it-IT" sz="4000" b="1" dirty="0">
                <a:solidFill>
                  <a:srgbClr val="FFFF00"/>
                </a:solidFill>
                <a:latin typeface="Freehand521 BT" pitchFamily="66" charset="0"/>
                <a:ea typeface="+mj-ea"/>
                <a:cs typeface="+mj-cs"/>
              </a:rPr>
              <a:t>s</a:t>
            </a: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erie</a:t>
            </a: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D0928342-0676-4B13-90C8-0B08CA00A2B8}"/>
              </a:ext>
            </a:extLst>
          </p:cNvPr>
          <p:cNvSpPr txBox="1">
            <a:spLocks/>
          </p:cNvSpPr>
          <p:nvPr/>
        </p:nvSpPr>
        <p:spPr>
          <a:xfrm>
            <a:off x="7668583" y="4317508"/>
            <a:ext cx="4523417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Ibrido in </a:t>
            </a:r>
            <a:r>
              <a:rPr lang="it-IT" sz="4000" b="1" dirty="0">
                <a:solidFill>
                  <a:schemeClr val="accent3">
                    <a:lumMod val="50000"/>
                  </a:schemeClr>
                </a:solidFill>
                <a:latin typeface="Freehand521 BT" pitchFamily="66" charset="0"/>
                <a:ea typeface="+mj-ea"/>
                <a:cs typeface="+mj-cs"/>
              </a:rPr>
              <a:t>p</a:t>
            </a:r>
            <a:r>
              <a:rPr lang="it-IT" sz="40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arallelo</a:t>
            </a:r>
          </a:p>
        </p:txBody>
      </p:sp>
    </p:spTree>
    <p:extLst>
      <p:ext uri="{BB962C8B-B14F-4D97-AF65-F5344CB8AC3E}">
        <p14:creationId xmlns:p14="http://schemas.microsoft.com/office/powerpoint/2010/main" val="278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3206AADE-A30C-4B77-9F8D-A77298E4C9AD}"/>
              </a:ext>
            </a:extLst>
          </p:cNvPr>
          <p:cNvSpPr txBox="1">
            <a:spLocks/>
          </p:cNvSpPr>
          <p:nvPr/>
        </p:nvSpPr>
        <p:spPr>
          <a:xfrm>
            <a:off x="0" y="886116"/>
            <a:ext cx="12192000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it-IT" sz="32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                                              ...Test bed: il </a:t>
            </a:r>
            <a:r>
              <a:rPr lang="it-IT" sz="3200" b="1" dirty="0" err="1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Tecnam</a:t>
            </a:r>
            <a:r>
              <a:rPr lang="it-IT" sz="32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 P2010 di serie...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54A5970-4CA9-47F1-ABFA-5D63C772DE2C}"/>
              </a:ext>
            </a:extLst>
          </p:cNvPr>
          <p:cNvSpPr/>
          <p:nvPr/>
        </p:nvSpPr>
        <p:spPr>
          <a:xfrm>
            <a:off x="-1" y="1650643"/>
            <a:ext cx="10640291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73E87"/>
              </a:buClr>
            </a:pP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Quattro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posti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con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motore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pistoni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Lycoming da 180hp,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il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P2010 è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rappresentativo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di una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intera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categoria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velivoli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costruiti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partire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dagli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anni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‘60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che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oggi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conta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centinaia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migliaia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esemplari</a:t>
            </a:r>
            <a:r>
              <a:rPr lang="en-US" sz="1600" dirty="0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solidFill>
                  <a:srgbClr val="073E87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volanti</a:t>
            </a:r>
            <a:endParaRPr lang="en-US" sz="1600" dirty="0">
              <a:solidFill>
                <a:srgbClr val="073E87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" name="Picture 2" descr="Risultati immagini per tecnam p2010">
            <a:extLst>
              <a:ext uri="{FF2B5EF4-FFF2-40B4-BE49-F238E27FC236}">
                <a16:creationId xmlns:a16="http://schemas.microsoft.com/office/drawing/2014/main" id="{96C32D4E-4892-4FB0-8441-9E99F7CB1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3200" y="2321785"/>
            <a:ext cx="6731708" cy="35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ottotitolo 2">
            <a:extLst>
              <a:ext uri="{FF2B5EF4-FFF2-40B4-BE49-F238E27FC236}">
                <a16:creationId xmlns:a16="http://schemas.microsoft.com/office/drawing/2014/main" id="{AC93549C-BC44-4CA0-9390-E5D042D99078}"/>
              </a:ext>
            </a:extLst>
          </p:cNvPr>
          <p:cNvSpPr txBox="1">
            <a:spLocks/>
          </p:cNvSpPr>
          <p:nvPr/>
        </p:nvSpPr>
        <p:spPr>
          <a:xfrm>
            <a:off x="15176" y="2563655"/>
            <a:ext cx="38367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073E87"/>
              </a:buClr>
            </a:pPr>
            <a:r>
              <a:rPr lang="it-IT" sz="16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Peso gruppo propulsore = 185kg</a:t>
            </a:r>
          </a:p>
        </p:txBody>
      </p:sp>
      <p:sp>
        <p:nvSpPr>
          <p:cNvPr id="27" name="Sottotitolo 2">
            <a:extLst>
              <a:ext uri="{FF2B5EF4-FFF2-40B4-BE49-F238E27FC236}">
                <a16:creationId xmlns:a16="http://schemas.microsoft.com/office/drawing/2014/main" id="{C4E42C07-6084-4A91-86A5-12673A588D0B}"/>
              </a:ext>
            </a:extLst>
          </p:cNvPr>
          <p:cNvSpPr txBox="1">
            <a:spLocks/>
          </p:cNvSpPr>
          <p:nvPr/>
        </p:nvSpPr>
        <p:spPr>
          <a:xfrm>
            <a:off x="15175" y="3491716"/>
            <a:ext cx="520336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073E87"/>
              </a:buClr>
            </a:pPr>
            <a:r>
              <a:rPr lang="it-IT" sz="16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Peso della batteria velivolo + accessori = 20kg</a:t>
            </a:r>
          </a:p>
        </p:txBody>
      </p:sp>
      <p:sp>
        <p:nvSpPr>
          <p:cNvPr id="28" name="Sottotitolo 2">
            <a:extLst>
              <a:ext uri="{FF2B5EF4-FFF2-40B4-BE49-F238E27FC236}">
                <a16:creationId xmlns:a16="http://schemas.microsoft.com/office/drawing/2014/main" id="{6D79523E-39B5-43A0-87FC-2ED11DC24244}"/>
              </a:ext>
            </a:extLst>
          </p:cNvPr>
          <p:cNvSpPr txBox="1">
            <a:spLocks/>
          </p:cNvSpPr>
          <p:nvPr/>
        </p:nvSpPr>
        <p:spPr>
          <a:xfrm>
            <a:off x="15176" y="3022798"/>
            <a:ext cx="383674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rgbClr val="073E87"/>
              </a:buClr>
            </a:pPr>
            <a:r>
              <a:rPr lang="it-IT" sz="16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Peso impianto carburante = 5kg</a:t>
            </a:r>
          </a:p>
        </p:txBody>
      </p:sp>
      <p:sp>
        <p:nvSpPr>
          <p:cNvPr id="32" name="Sottotitolo 2">
            <a:extLst>
              <a:ext uri="{FF2B5EF4-FFF2-40B4-BE49-F238E27FC236}">
                <a16:creationId xmlns:a16="http://schemas.microsoft.com/office/drawing/2014/main" id="{7EDFF1A7-C32E-408D-AD2A-1A33B2AC842F}"/>
              </a:ext>
            </a:extLst>
          </p:cNvPr>
          <p:cNvSpPr txBox="1">
            <a:spLocks/>
          </p:cNvSpPr>
          <p:nvPr/>
        </p:nvSpPr>
        <p:spPr>
          <a:xfrm>
            <a:off x="0" y="4198665"/>
            <a:ext cx="5283199" cy="864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73E87"/>
              </a:buClr>
            </a:pPr>
            <a:r>
              <a:rPr lang="it-IT" sz="18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Peso del velivolo</a:t>
            </a:r>
          </a:p>
          <a:p>
            <a:pPr>
              <a:lnSpc>
                <a:spcPct val="150000"/>
              </a:lnSpc>
              <a:buClr>
                <a:srgbClr val="073E87"/>
              </a:buClr>
            </a:pPr>
            <a:r>
              <a:rPr lang="it-IT" sz="18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«pronto per essere </a:t>
            </a:r>
            <a:r>
              <a:rPr lang="it-IT" sz="1800" b="1" dirty="0" err="1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rimotorizzato</a:t>
            </a:r>
            <a:r>
              <a:rPr lang="it-IT" sz="18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»</a:t>
            </a:r>
          </a:p>
        </p:txBody>
      </p:sp>
      <p:sp>
        <p:nvSpPr>
          <p:cNvPr id="34" name="Nuvola 33">
            <a:extLst>
              <a:ext uri="{FF2B5EF4-FFF2-40B4-BE49-F238E27FC236}">
                <a16:creationId xmlns:a16="http://schemas.microsoft.com/office/drawing/2014/main" id="{6A6648CE-4347-4674-9FA4-0C4724F01A19}"/>
              </a:ext>
            </a:extLst>
          </p:cNvPr>
          <p:cNvSpPr/>
          <p:nvPr/>
        </p:nvSpPr>
        <p:spPr>
          <a:xfrm rot="391508">
            <a:off x="1735031" y="5407691"/>
            <a:ext cx="1872208" cy="673613"/>
          </a:xfrm>
          <a:prstGeom prst="cloud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FE1DA1D-F3E3-43B6-BDFB-B8395F2F42DE}"/>
              </a:ext>
            </a:extLst>
          </p:cNvPr>
          <p:cNvSpPr/>
          <p:nvPr/>
        </p:nvSpPr>
        <p:spPr>
          <a:xfrm>
            <a:off x="6743700" y="3888509"/>
            <a:ext cx="1227282" cy="8987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C6772B17-D997-4247-8AC8-E56CBB4881A4}"/>
              </a:ext>
            </a:extLst>
          </p:cNvPr>
          <p:cNvSpPr/>
          <p:nvPr/>
        </p:nvSpPr>
        <p:spPr>
          <a:xfrm>
            <a:off x="8505853" y="3561917"/>
            <a:ext cx="1227282" cy="2896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107EC61-784B-486F-B1BE-664AD7DC0E0F}"/>
              </a:ext>
            </a:extLst>
          </p:cNvPr>
          <p:cNvSpPr/>
          <p:nvPr/>
        </p:nvSpPr>
        <p:spPr>
          <a:xfrm rot="166794">
            <a:off x="6382044" y="3475141"/>
            <a:ext cx="1227282" cy="2896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7EF64F0-4D40-4960-BEFC-588F1AEBE65F}"/>
              </a:ext>
            </a:extLst>
          </p:cNvPr>
          <p:cNvSpPr/>
          <p:nvPr/>
        </p:nvSpPr>
        <p:spPr>
          <a:xfrm>
            <a:off x="8905215" y="3925173"/>
            <a:ext cx="428558" cy="4977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912044" y="5384734"/>
            <a:ext cx="1382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520kg</a:t>
            </a:r>
          </a:p>
        </p:txBody>
      </p:sp>
    </p:spTree>
    <p:extLst>
      <p:ext uri="{BB962C8B-B14F-4D97-AF65-F5344CB8AC3E}">
        <p14:creationId xmlns:p14="http://schemas.microsoft.com/office/powerpoint/2010/main" val="4676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32" grpId="0"/>
      <p:bldP spid="34" grpId="0" animBg="1"/>
      <p:bldP spid="5" grpId="0" animBg="1"/>
      <p:bldP spid="35" grpId="0" animBg="1"/>
      <p:bldP spid="36" grpId="0" animBg="1"/>
      <p:bldP spid="3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C0452D3-4D12-4380-ACAB-B1EBF6C399A9}"/>
              </a:ext>
            </a:extLst>
          </p:cNvPr>
          <p:cNvSpPr txBox="1"/>
          <p:nvPr/>
        </p:nvSpPr>
        <p:spPr>
          <a:xfrm>
            <a:off x="278729" y="2126999"/>
            <a:ext cx="418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Peso Massimo al Decollo = </a:t>
            </a:r>
            <a:r>
              <a:rPr lang="it-IT" sz="2000" dirty="0">
                <a:solidFill>
                  <a:srgbClr val="FF0000"/>
                </a:solidFill>
                <a:latin typeface="Bauhaus 93" pitchFamily="82" charset="0"/>
              </a:rPr>
              <a:t>1160kg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CF062AE-A9D5-4C04-9185-9B9ECCBFE5A8}"/>
              </a:ext>
            </a:extLst>
          </p:cNvPr>
          <p:cNvSpPr txBox="1"/>
          <p:nvPr/>
        </p:nvSpPr>
        <p:spPr>
          <a:xfrm>
            <a:off x="278729" y="1606685"/>
            <a:ext cx="707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Peso «vuoto» pronto ad ospitare una </a:t>
            </a:r>
            <a:r>
              <a:rPr lang="it-IT" sz="2000" dirty="0" err="1">
                <a:solidFill>
                  <a:srgbClr val="073E87"/>
                </a:solidFill>
                <a:latin typeface="Bauhaus 93" pitchFamily="82" charset="0"/>
              </a:rPr>
              <a:t>rimotorizzazione</a:t>
            </a:r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: </a:t>
            </a:r>
            <a:r>
              <a:rPr lang="it-IT" sz="2000" dirty="0">
                <a:solidFill>
                  <a:srgbClr val="FF0000"/>
                </a:solidFill>
                <a:latin typeface="Bauhaus 93" pitchFamily="82" charset="0"/>
              </a:rPr>
              <a:t>520kg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B1E2B62-F874-4B1B-9CA5-57CA02A8E713}"/>
              </a:ext>
            </a:extLst>
          </p:cNvPr>
          <p:cNvSpPr txBox="1"/>
          <p:nvPr/>
        </p:nvSpPr>
        <p:spPr>
          <a:xfrm>
            <a:off x="278729" y="511495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Endurance minima = </a:t>
            </a:r>
            <a:r>
              <a:rPr lang="it-IT" sz="2000" dirty="0">
                <a:solidFill>
                  <a:srgbClr val="FF0000"/>
                </a:solidFill>
                <a:latin typeface="Bauhaus 93" pitchFamily="82" charset="0"/>
              </a:rPr>
              <a:t>3hr</a:t>
            </a:r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 (+6min per T/</a:t>
            </a:r>
            <a:r>
              <a:rPr lang="it-IT" sz="2000" dirty="0" err="1">
                <a:solidFill>
                  <a:srgbClr val="073E87"/>
                </a:solidFill>
                <a:latin typeface="Bauhaus 93" pitchFamily="82" charset="0"/>
              </a:rPr>
              <a:t>O&amp;Climb</a:t>
            </a:r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F869CF0-300C-4A95-8819-D2B6B4405BBB}"/>
              </a:ext>
            </a:extLst>
          </p:cNvPr>
          <p:cNvSpPr txBox="1"/>
          <p:nvPr/>
        </p:nvSpPr>
        <p:spPr>
          <a:xfrm>
            <a:off x="278729" y="2740964"/>
            <a:ext cx="696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Potenza minima richiesta al decollo = </a:t>
            </a:r>
            <a:r>
              <a:rPr lang="it-IT" sz="2000" dirty="0">
                <a:solidFill>
                  <a:srgbClr val="FF0000"/>
                </a:solidFill>
                <a:latin typeface="Bauhaus 93" pitchFamily="82" charset="0"/>
              </a:rPr>
              <a:t>170hp (125kW)</a:t>
            </a:r>
          </a:p>
        </p:txBody>
      </p:sp>
      <p:graphicFrame>
        <p:nvGraphicFramePr>
          <p:cNvPr id="29" name="Tabella 28">
            <a:extLst>
              <a:ext uri="{FF2B5EF4-FFF2-40B4-BE49-F238E27FC236}">
                <a16:creationId xmlns:a16="http://schemas.microsoft.com/office/drawing/2014/main" id="{55702C9A-28FA-41C2-AEF3-A68DD6A2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48482"/>
              </p:ext>
            </p:extLst>
          </p:nvPr>
        </p:nvGraphicFramePr>
        <p:xfrm>
          <a:off x="4006994" y="3362679"/>
          <a:ext cx="3307008" cy="1483360"/>
        </p:xfrm>
        <a:graphic>
          <a:graphicData uri="http://schemas.openxmlformats.org/drawingml/2006/table">
            <a:tbl>
              <a:tblPr firstRow="1" bandRow="1"/>
              <a:tblGrid>
                <a:gridCol w="103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/>
                        <a:t> </a:t>
                      </a:r>
                      <a:r>
                        <a:rPr lang="it-IT" dirty="0" err="1"/>
                        <a:t>power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 err="1"/>
                        <a:t>Power</a:t>
                      </a:r>
                      <a:r>
                        <a:rPr lang="it-IT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algn="ctr"/>
                      <a:r>
                        <a:rPr lang="it-IT" dirty="0" err="1"/>
                        <a:t>Speed</a:t>
                      </a:r>
                      <a:endParaRPr lang="it-IT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77%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102kW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>
                          <a:solidFill>
                            <a:schemeClr val="bg1"/>
                          </a:solidFill>
                        </a:rPr>
                        <a:t>122 </a:t>
                      </a:r>
                      <a:r>
                        <a:rPr lang="it-IT" b="0" dirty="0" err="1">
                          <a:solidFill>
                            <a:schemeClr val="bg1"/>
                          </a:solidFill>
                        </a:rPr>
                        <a:t>kTAS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60%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78kW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>
                          <a:solidFill>
                            <a:schemeClr val="bg1"/>
                          </a:solidFill>
                        </a:rPr>
                        <a:t>108 </a:t>
                      </a:r>
                      <a:r>
                        <a:rPr lang="it-IT" b="0" dirty="0" err="1">
                          <a:solidFill>
                            <a:schemeClr val="bg1"/>
                          </a:solidFill>
                        </a:rPr>
                        <a:t>kTAS</a:t>
                      </a:r>
                      <a:endParaRPr lang="it-I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66kW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98 </a:t>
                      </a:r>
                      <a:r>
                        <a:rPr lang="it-IT" b="1" dirty="0" err="1">
                          <a:solidFill>
                            <a:srgbClr val="FF0000"/>
                          </a:solidFill>
                        </a:rPr>
                        <a:t>kTAS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5BC6B54-3ECB-4B2A-A513-555D9551E428}"/>
              </a:ext>
            </a:extLst>
          </p:cNvPr>
          <p:cNvSpPr txBox="1"/>
          <p:nvPr/>
        </p:nvSpPr>
        <p:spPr>
          <a:xfrm>
            <a:off x="278729" y="3300582"/>
            <a:ext cx="696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73E87"/>
                </a:solidFill>
                <a:latin typeface="Bauhaus 93" pitchFamily="82" charset="0"/>
              </a:rPr>
              <a:t>Potenza richiesta in crociera =</a:t>
            </a:r>
            <a:endParaRPr lang="it-IT" sz="200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2CB17FC1-4D7F-4893-939C-F2EC66D75C86}"/>
              </a:ext>
            </a:extLst>
          </p:cNvPr>
          <p:cNvSpPr/>
          <p:nvPr/>
        </p:nvSpPr>
        <p:spPr>
          <a:xfrm>
            <a:off x="3951137" y="4401521"/>
            <a:ext cx="3168352" cy="536239"/>
          </a:xfrm>
          <a:prstGeom prst="ellipse">
            <a:avLst/>
          </a:prstGeom>
          <a:noFill/>
          <a:ln w="38100" cap="flat" cmpd="sng" algn="ctr">
            <a:solidFill>
              <a:srgbClr val="31B6FD">
                <a:shade val="50000"/>
                <a:shade val="75000"/>
                <a:lumMod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AAB4AEC2-EC5F-416A-8F79-826793362107}"/>
              </a:ext>
            </a:extLst>
          </p:cNvPr>
          <p:cNvSpPr txBox="1">
            <a:spLocks/>
          </p:cNvSpPr>
          <p:nvPr/>
        </p:nvSpPr>
        <p:spPr>
          <a:xfrm>
            <a:off x="9236" y="777227"/>
            <a:ext cx="9910619" cy="131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buClr>
                <a:schemeClr val="tx2"/>
              </a:buClr>
            </a:pPr>
            <a:r>
              <a:rPr lang="it-IT" sz="3200" b="1" dirty="0">
                <a:solidFill>
                  <a:srgbClr val="002060"/>
                </a:solidFill>
                <a:latin typeface="Freehand521 BT" pitchFamily="66" charset="0"/>
                <a:ea typeface="+mj-ea"/>
                <a:cs typeface="+mj-cs"/>
              </a:rPr>
              <a:t>                  ...e postulati...</a:t>
            </a:r>
          </a:p>
        </p:txBody>
      </p:sp>
    </p:spTree>
    <p:extLst>
      <p:ext uri="{BB962C8B-B14F-4D97-AF65-F5344CB8AC3E}">
        <p14:creationId xmlns:p14="http://schemas.microsoft.com/office/powerpoint/2010/main" val="23800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ottotitolo 2">
            <a:extLst>
              <a:ext uri="{FF2B5EF4-FFF2-40B4-BE49-F238E27FC236}">
                <a16:creationId xmlns:a16="http://schemas.microsoft.com/office/drawing/2014/main" id="{B0764429-F09C-4B3A-8D66-CDD243F27E6E}"/>
              </a:ext>
            </a:extLst>
          </p:cNvPr>
          <p:cNvSpPr txBox="1">
            <a:spLocks/>
          </p:cNvSpPr>
          <p:nvPr/>
        </p:nvSpPr>
        <p:spPr>
          <a:xfrm>
            <a:off x="1848229" y="1057832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73E87"/>
              </a:buClr>
            </a:pPr>
            <a:r>
              <a:rPr lang="it-IT" sz="18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Esercizio N.1: costruiamo un P2010 «full </a:t>
            </a:r>
            <a:r>
              <a:rPr lang="it-IT" sz="1800" b="1" dirty="0" err="1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electric</a:t>
            </a:r>
            <a:r>
              <a:rPr lang="it-IT" sz="18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»!!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A2447E7-1621-4676-AB06-A53C2DCD86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866" y="1707535"/>
            <a:ext cx="4275372" cy="4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7E6AEDC-45BA-44B4-9C2B-0CED32232A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482" y="1707535"/>
            <a:ext cx="4275372" cy="4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FEBBF75A-B5D2-4A0A-9DAD-71A9E38ABD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482" y="1707535"/>
            <a:ext cx="4275372" cy="4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CE8F7CC-8E7A-4FCD-85AB-43FD2A41A9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54" y="1707535"/>
            <a:ext cx="4275372" cy="4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8CB2FBBA-ECDB-4832-9EBB-F797CE6240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54" y="1716559"/>
            <a:ext cx="4275372" cy="4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ottotitolo 2">
            <a:extLst>
              <a:ext uri="{FF2B5EF4-FFF2-40B4-BE49-F238E27FC236}">
                <a16:creationId xmlns:a16="http://schemas.microsoft.com/office/drawing/2014/main" id="{448C1FE4-E4DC-49CA-A869-6854C26129E3}"/>
              </a:ext>
            </a:extLst>
          </p:cNvPr>
          <p:cNvSpPr txBox="1">
            <a:spLocks/>
          </p:cNvSpPr>
          <p:nvPr/>
        </p:nvSpPr>
        <p:spPr>
          <a:xfrm>
            <a:off x="7874718" y="1707535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Motore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elettrico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24kg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6676F7AA-BF08-4A38-9A83-219170A2EBAB}"/>
              </a:ext>
            </a:extLst>
          </p:cNvPr>
          <p:cNvSpPr txBox="1">
            <a:spLocks/>
          </p:cNvSpPr>
          <p:nvPr/>
        </p:nvSpPr>
        <p:spPr>
          <a:xfrm>
            <a:off x="7880438" y="2067575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Inverters: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12kg</a:t>
            </a:r>
          </a:p>
        </p:txBody>
      </p:sp>
      <p:sp>
        <p:nvSpPr>
          <p:cNvPr id="42" name="Sottotitolo 2">
            <a:extLst>
              <a:ext uri="{FF2B5EF4-FFF2-40B4-BE49-F238E27FC236}">
                <a16:creationId xmlns:a16="http://schemas.microsoft.com/office/drawing/2014/main" id="{C5155A4E-D032-40D2-B1DD-26DDB9174094}"/>
              </a:ext>
            </a:extLst>
          </p:cNvPr>
          <p:cNvSpPr txBox="1">
            <a:spLocks/>
          </p:cNvSpPr>
          <p:nvPr/>
        </p:nvSpPr>
        <p:spPr>
          <a:xfrm>
            <a:off x="7726168" y="2427615"/>
            <a:ext cx="354474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Batterie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da 300Wh/kg: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402F4C4F-7F61-445F-8CF2-65ED56A4BBC3}"/>
              </a:ext>
            </a:extLst>
          </p:cNvPr>
          <p:cNvSpPr txBox="1">
            <a:spLocks/>
          </p:cNvSpPr>
          <p:nvPr/>
        </p:nvSpPr>
        <p:spPr>
          <a:xfrm>
            <a:off x="7880438" y="3291711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velivolo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520kg</a:t>
            </a:r>
          </a:p>
        </p:txBody>
      </p:sp>
      <p:sp>
        <p:nvSpPr>
          <p:cNvPr id="44" name="Sottotitolo 2">
            <a:extLst>
              <a:ext uri="{FF2B5EF4-FFF2-40B4-BE49-F238E27FC236}">
                <a16:creationId xmlns:a16="http://schemas.microsoft.com/office/drawing/2014/main" id="{4C61D8F4-9416-41FB-ABA8-52A7E85DB208}"/>
              </a:ext>
            </a:extLst>
          </p:cNvPr>
          <p:cNvSpPr txBox="1">
            <a:spLocks/>
          </p:cNvSpPr>
          <p:nvPr/>
        </p:nvSpPr>
        <p:spPr>
          <a:xfrm>
            <a:off x="7880438" y="4371831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TOT.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senza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payload: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1341kg</a:t>
            </a:r>
          </a:p>
        </p:txBody>
      </p:sp>
      <p:sp>
        <p:nvSpPr>
          <p:cNvPr id="45" name="Sottotitolo 2">
            <a:extLst>
              <a:ext uri="{FF2B5EF4-FFF2-40B4-BE49-F238E27FC236}">
                <a16:creationId xmlns:a16="http://schemas.microsoft.com/office/drawing/2014/main" id="{F12C4B18-EE96-4E62-87EF-26D885065A5D}"/>
              </a:ext>
            </a:extLst>
          </p:cNvPr>
          <p:cNvSpPr txBox="1">
            <a:spLocks/>
          </p:cNvSpPr>
          <p:nvPr/>
        </p:nvSpPr>
        <p:spPr>
          <a:xfrm>
            <a:off x="7880438" y="2859663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Cavi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, LRU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ecc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…: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30kg</a:t>
            </a:r>
          </a:p>
        </p:txBody>
      </p:sp>
      <p:pic>
        <p:nvPicPr>
          <p:cNvPr id="51" name="Picture 2" descr="Risultati immagini per emoji">
            <a:extLst>
              <a:ext uri="{FF2B5EF4-FFF2-40B4-BE49-F238E27FC236}">
                <a16:creationId xmlns:a16="http://schemas.microsoft.com/office/drawing/2014/main" id="{4DAACC7F-4F3A-4640-86D5-0FFCC201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90" y="473187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57754" y="1726184"/>
                <a:ext cx="3015569" cy="64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𝟏𝟐𝟓</m:t>
                          </m:r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𝒌𝑾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𝟗𝟑</m:t>
                          </m:r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𝒌𝑾𝒉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" y="1726184"/>
                <a:ext cx="3015569" cy="6477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421903" y="2725584"/>
                <a:ext cx="2566728" cy="64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𝟔𝟔</m:t>
                          </m:r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𝒌𝑾</m:t>
                          </m:r>
                        </m:num>
                        <m:den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𝟗𝟑</m:t>
                          </m:r>
                        </m:den>
                      </m:f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𝟐𝟏𝟑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𝒌𝑾𝒉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3" y="2725584"/>
                <a:ext cx="2566728" cy="6477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1574462" y="239267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62" y="2392675"/>
                <a:ext cx="4219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613559" y="3591150"/>
                <a:ext cx="2592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𝑻𝑶𝑻𝑨𝑳𝑬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𝟐𝟐𝟔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𝒌𝑾𝒉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9" y="3591150"/>
                <a:ext cx="259237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1 3"/>
          <p:cNvCxnSpPr/>
          <p:nvPr/>
        </p:nvCxnSpPr>
        <p:spPr>
          <a:xfrm flipH="1">
            <a:off x="1674979" y="3398663"/>
            <a:ext cx="1530956" cy="0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0" y="4438810"/>
                <a:ext cx="3431785" cy="58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𝟐𝟐𝟔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𝒌𝑾𝒉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𝒌𝒈</m:t>
                          </m:r>
                        </m:num>
                        <m:den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𝒌𝑾𝒉</m:t>
                          </m:r>
                        </m:den>
                      </m:f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𝟕𝟓𝟓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𝒌𝒈</m:t>
                      </m:r>
                      <m:r>
                        <a:rPr lang="it-IT" sz="1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!</m:t>
                      </m:r>
                    </m:oMath>
                  </m:oMathPara>
                </a14:m>
                <a:endParaRPr lang="it-IT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38810"/>
                <a:ext cx="3431785" cy="58612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11118853" y="2427071"/>
            <a:ext cx="86677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755kg</a:t>
            </a:r>
          </a:p>
        </p:txBody>
      </p:sp>
    </p:spTree>
    <p:extLst>
      <p:ext uri="{BB962C8B-B14F-4D97-AF65-F5344CB8AC3E}">
        <p14:creationId xmlns:p14="http://schemas.microsoft.com/office/powerpoint/2010/main" val="10291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2" grpId="0"/>
      <p:bldP spid="43" grpId="0"/>
      <p:bldP spid="44" grpId="0"/>
      <p:bldP spid="45" grpId="0"/>
      <p:bldP spid="2" grpId="0"/>
      <p:bldP spid="28" grpId="0"/>
      <p:bldP spid="29" grpId="0"/>
      <p:bldP spid="30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ottotitolo 2">
            <a:extLst>
              <a:ext uri="{FF2B5EF4-FFF2-40B4-BE49-F238E27FC236}">
                <a16:creationId xmlns:a16="http://schemas.microsoft.com/office/drawing/2014/main" id="{B0764429-F09C-4B3A-8D66-CDD243F27E6E}"/>
              </a:ext>
            </a:extLst>
          </p:cNvPr>
          <p:cNvSpPr txBox="1">
            <a:spLocks/>
          </p:cNvSpPr>
          <p:nvPr/>
        </p:nvSpPr>
        <p:spPr>
          <a:xfrm>
            <a:off x="1217609" y="1134587"/>
            <a:ext cx="10029446" cy="76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73E87"/>
              </a:buClr>
            </a:pPr>
            <a:r>
              <a:rPr lang="it-IT" sz="2400" b="1" dirty="0">
                <a:solidFill>
                  <a:srgbClr val="073E87">
                    <a:lumMod val="75000"/>
                  </a:srgbClr>
                </a:solidFill>
                <a:latin typeface="Arial Rounded MT Bold" pitchFamily="34" charset="0"/>
              </a:rPr>
              <a:t>...come nasce il passaggio ai concetti di ibrido 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71" y="1870630"/>
            <a:ext cx="6300204" cy="44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71" y="1870630"/>
            <a:ext cx="6300204" cy="44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9" y="1870630"/>
            <a:ext cx="6300204" cy="44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47" y="1870630"/>
            <a:ext cx="6300204" cy="44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47" y="1862505"/>
            <a:ext cx="6300951" cy="445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id="{8B4B15D4-B953-4192-B873-EEEA29F52E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68" y="1626920"/>
            <a:ext cx="4275372" cy="4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ottotitolo 2">
            <a:extLst>
              <a:ext uri="{FF2B5EF4-FFF2-40B4-BE49-F238E27FC236}">
                <a16:creationId xmlns:a16="http://schemas.microsoft.com/office/drawing/2014/main" id="{F90977F1-EA4A-490D-BD39-BB4ED26A33AC}"/>
              </a:ext>
            </a:extLst>
          </p:cNvPr>
          <p:cNvSpPr txBox="1">
            <a:spLocks/>
          </p:cNvSpPr>
          <p:nvPr/>
        </p:nvSpPr>
        <p:spPr>
          <a:xfrm>
            <a:off x="6158520" y="16269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Motore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elettrico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(125kW):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24kg</a:t>
            </a:r>
          </a:p>
        </p:txBody>
      </p:sp>
      <p:sp>
        <p:nvSpPr>
          <p:cNvPr id="73" name="Sottotitolo 2">
            <a:extLst>
              <a:ext uri="{FF2B5EF4-FFF2-40B4-BE49-F238E27FC236}">
                <a16:creationId xmlns:a16="http://schemas.microsoft.com/office/drawing/2014/main" id="{87E66BB8-D72F-478E-8DCD-1641D626E7F0}"/>
              </a:ext>
            </a:extLst>
          </p:cNvPr>
          <p:cNvSpPr txBox="1">
            <a:spLocks/>
          </p:cNvSpPr>
          <p:nvPr/>
        </p:nvSpPr>
        <p:spPr>
          <a:xfrm>
            <a:off x="6164240" y="198696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Inverters: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12kg</a:t>
            </a:r>
          </a:p>
        </p:txBody>
      </p:sp>
      <p:sp>
        <p:nvSpPr>
          <p:cNvPr id="74" name="Sottotitolo 2">
            <a:extLst>
              <a:ext uri="{FF2B5EF4-FFF2-40B4-BE49-F238E27FC236}">
                <a16:creationId xmlns:a16="http://schemas.microsoft.com/office/drawing/2014/main" id="{2D5C65DD-EA94-4898-BBB4-2247515D9C41}"/>
              </a:ext>
            </a:extLst>
          </p:cNvPr>
          <p:cNvSpPr txBox="1">
            <a:spLocks/>
          </p:cNvSpPr>
          <p:nvPr/>
        </p:nvSpPr>
        <p:spPr>
          <a:xfrm>
            <a:off x="5732192" y="2347000"/>
            <a:ext cx="45365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Batterie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(T/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O+Climb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, 200wh/kg):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62kg</a:t>
            </a:r>
          </a:p>
          <a:p>
            <a:pPr algn="r">
              <a:lnSpc>
                <a:spcPct val="110000"/>
              </a:lnSpc>
              <a:buClr>
                <a:srgbClr val="073E87"/>
              </a:buClr>
            </a:pP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75" name="Sottotitolo 2">
            <a:extLst>
              <a:ext uri="{FF2B5EF4-FFF2-40B4-BE49-F238E27FC236}">
                <a16:creationId xmlns:a16="http://schemas.microsoft.com/office/drawing/2014/main" id="{8D8A60A3-BCC2-46C0-9830-5794AF03C074}"/>
              </a:ext>
            </a:extLst>
          </p:cNvPr>
          <p:cNvSpPr txBox="1">
            <a:spLocks/>
          </p:cNvSpPr>
          <p:nvPr/>
        </p:nvSpPr>
        <p:spPr>
          <a:xfrm>
            <a:off x="6164240" y="4435232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velivolo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520kg</a:t>
            </a:r>
          </a:p>
        </p:txBody>
      </p:sp>
      <p:sp>
        <p:nvSpPr>
          <p:cNvPr id="76" name="Sottotitolo 2">
            <a:extLst>
              <a:ext uri="{FF2B5EF4-FFF2-40B4-BE49-F238E27FC236}">
                <a16:creationId xmlns:a16="http://schemas.microsoft.com/office/drawing/2014/main" id="{F7BA7433-1237-4602-838D-B2B3009F2C56}"/>
              </a:ext>
            </a:extLst>
          </p:cNvPr>
          <p:cNvSpPr txBox="1">
            <a:spLocks/>
          </p:cNvSpPr>
          <p:nvPr/>
        </p:nvSpPr>
        <p:spPr>
          <a:xfrm>
            <a:off x="6164240" y="486728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TOT.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senza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payload: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841kg</a:t>
            </a:r>
          </a:p>
        </p:txBody>
      </p:sp>
      <p:sp>
        <p:nvSpPr>
          <p:cNvPr id="77" name="Sottotitolo 2">
            <a:extLst>
              <a:ext uri="{FF2B5EF4-FFF2-40B4-BE49-F238E27FC236}">
                <a16:creationId xmlns:a16="http://schemas.microsoft.com/office/drawing/2014/main" id="{8F69A1CF-30BD-4003-9E3A-57B754455C0A}"/>
              </a:ext>
            </a:extLst>
          </p:cNvPr>
          <p:cNvSpPr txBox="1">
            <a:spLocks/>
          </p:cNvSpPr>
          <p:nvPr/>
        </p:nvSpPr>
        <p:spPr>
          <a:xfrm>
            <a:off x="6164240" y="34271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Cavi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, LRU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ecc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…: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40kg</a:t>
            </a:r>
          </a:p>
        </p:txBody>
      </p:sp>
      <p:pic>
        <p:nvPicPr>
          <p:cNvPr id="78" name="Immagine 77">
            <a:extLst>
              <a:ext uri="{FF2B5EF4-FFF2-40B4-BE49-F238E27FC236}">
                <a16:creationId xmlns:a16="http://schemas.microsoft.com/office/drawing/2014/main" id="{41649791-46FF-4BF8-89F1-E9575F20E8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68" y="1626920"/>
            <a:ext cx="4275372" cy="41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5F141581-38E9-442B-93E9-3D0978D5F7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68" y="1626920"/>
            <a:ext cx="4275371" cy="4115975"/>
          </a:xfrm>
          <a:prstGeom prst="rect">
            <a:avLst/>
          </a:prstGeom>
        </p:spPr>
      </p:pic>
      <p:sp>
        <p:nvSpPr>
          <p:cNvPr id="80" name="Sottotitolo 2">
            <a:extLst>
              <a:ext uri="{FF2B5EF4-FFF2-40B4-BE49-F238E27FC236}">
                <a16:creationId xmlns:a16="http://schemas.microsoft.com/office/drawing/2014/main" id="{880AA41E-A7F3-4342-9268-6115B497E126}"/>
              </a:ext>
            </a:extLst>
          </p:cNvPr>
          <p:cNvSpPr txBox="1">
            <a:spLocks/>
          </p:cNvSpPr>
          <p:nvPr/>
        </p:nvSpPr>
        <p:spPr>
          <a:xfrm>
            <a:off x="4076008" y="5155312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66kW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FC33BFFA-C6D8-44E8-BD26-F2CEDFAD1EA4}"/>
              </a:ext>
            </a:extLst>
          </p:cNvPr>
          <p:cNvCxnSpPr/>
          <p:nvPr/>
        </p:nvCxnSpPr>
        <p:spPr>
          <a:xfrm flipV="1">
            <a:off x="4652072" y="3571136"/>
            <a:ext cx="0" cy="1548172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sp>
        <p:nvSpPr>
          <p:cNvPr id="82" name="Sottotitolo 2">
            <a:extLst>
              <a:ext uri="{FF2B5EF4-FFF2-40B4-BE49-F238E27FC236}">
                <a16:creationId xmlns:a16="http://schemas.microsoft.com/office/drawing/2014/main" id="{7B002A53-E4A7-41D1-8587-CFF730B48F06}"/>
              </a:ext>
            </a:extLst>
          </p:cNvPr>
          <p:cNvSpPr txBox="1">
            <a:spLocks/>
          </p:cNvSpPr>
          <p:nvPr/>
        </p:nvSpPr>
        <p:spPr>
          <a:xfrm>
            <a:off x="3211912" y="5155312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69kW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01B2FC01-B749-4E01-BCB2-4FD6E076AC8E}"/>
              </a:ext>
            </a:extLst>
          </p:cNvPr>
          <p:cNvCxnSpPr/>
          <p:nvPr/>
        </p:nvCxnSpPr>
        <p:spPr>
          <a:xfrm flipV="1">
            <a:off x="3787976" y="3571136"/>
            <a:ext cx="0" cy="1548172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sp>
        <p:nvSpPr>
          <p:cNvPr id="84" name="Sottotitolo 2">
            <a:extLst>
              <a:ext uri="{FF2B5EF4-FFF2-40B4-BE49-F238E27FC236}">
                <a16:creationId xmlns:a16="http://schemas.microsoft.com/office/drawing/2014/main" id="{2B6E1765-80E4-4F2B-A1EF-7E8E753AA86C}"/>
              </a:ext>
            </a:extLst>
          </p:cNvPr>
          <p:cNvSpPr txBox="1">
            <a:spLocks/>
          </p:cNvSpPr>
          <p:nvPr/>
        </p:nvSpPr>
        <p:spPr>
          <a:xfrm>
            <a:off x="2635848" y="5515352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70kW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86E26980-BFF2-4C2A-AEF7-7E3E2196DD0F}"/>
              </a:ext>
            </a:extLst>
          </p:cNvPr>
          <p:cNvCxnSpPr/>
          <p:nvPr/>
        </p:nvCxnSpPr>
        <p:spPr>
          <a:xfrm flipV="1">
            <a:off x="3211912" y="3571136"/>
            <a:ext cx="0" cy="1908212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sp>
        <p:nvSpPr>
          <p:cNvPr id="86" name="Sottotitolo 2">
            <a:extLst>
              <a:ext uri="{FF2B5EF4-FFF2-40B4-BE49-F238E27FC236}">
                <a16:creationId xmlns:a16="http://schemas.microsoft.com/office/drawing/2014/main" id="{08C50A5D-3F68-48D1-B2C3-B9FEC7AD5DDE}"/>
              </a:ext>
            </a:extLst>
          </p:cNvPr>
          <p:cNvSpPr txBox="1">
            <a:spLocks/>
          </p:cNvSpPr>
          <p:nvPr/>
        </p:nvSpPr>
        <p:spPr>
          <a:xfrm>
            <a:off x="1771752" y="5155312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74kW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191CB5CA-CD63-4B1A-A45A-4D226D04B0F0}"/>
              </a:ext>
            </a:extLst>
          </p:cNvPr>
          <p:cNvCxnSpPr/>
          <p:nvPr/>
        </p:nvCxnSpPr>
        <p:spPr>
          <a:xfrm flipV="1">
            <a:off x="2347816" y="3571136"/>
            <a:ext cx="0" cy="1548172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graphicFrame>
        <p:nvGraphicFramePr>
          <p:cNvPr id="88" name="Diagramma 87">
            <a:extLst>
              <a:ext uri="{FF2B5EF4-FFF2-40B4-BE49-F238E27FC236}">
                <a16:creationId xmlns:a16="http://schemas.microsoft.com/office/drawing/2014/main" id="{E188965D-F33E-44BE-BF5E-A9A6F9D20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365238"/>
              </p:ext>
            </p:extLst>
          </p:nvPr>
        </p:nvGraphicFramePr>
        <p:xfrm>
          <a:off x="2203800" y="1914952"/>
          <a:ext cx="230425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9" name="Diagramma 88">
            <a:extLst>
              <a:ext uri="{FF2B5EF4-FFF2-40B4-BE49-F238E27FC236}">
                <a16:creationId xmlns:a16="http://schemas.microsoft.com/office/drawing/2014/main" id="{26119D9F-8679-45AB-A480-D324399A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358171"/>
              </p:ext>
            </p:extLst>
          </p:nvPr>
        </p:nvGraphicFramePr>
        <p:xfrm>
          <a:off x="2203800" y="1410896"/>
          <a:ext cx="230425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0" name="Sottotitolo 2">
            <a:extLst>
              <a:ext uri="{FF2B5EF4-FFF2-40B4-BE49-F238E27FC236}">
                <a16:creationId xmlns:a16="http://schemas.microsoft.com/office/drawing/2014/main" id="{6FCE4700-1C39-4085-B80F-FB7A30359C06}"/>
              </a:ext>
            </a:extLst>
          </p:cNvPr>
          <p:cNvSpPr txBox="1">
            <a:spLocks/>
          </p:cNvSpPr>
          <p:nvPr/>
        </p:nvSpPr>
        <p:spPr>
          <a:xfrm>
            <a:off x="6164240" y="270704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Generatore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15kg</a:t>
            </a:r>
          </a:p>
          <a:p>
            <a:pPr algn="r">
              <a:lnSpc>
                <a:spcPct val="110000"/>
              </a:lnSpc>
              <a:buClr>
                <a:srgbClr val="073E87"/>
              </a:buClr>
            </a:pP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91" name="Sottotitolo 2">
            <a:extLst>
              <a:ext uri="{FF2B5EF4-FFF2-40B4-BE49-F238E27FC236}">
                <a16:creationId xmlns:a16="http://schemas.microsoft.com/office/drawing/2014/main" id="{6709D0F0-FDC9-43A3-A898-7E3B6F41982C}"/>
              </a:ext>
            </a:extLst>
          </p:cNvPr>
          <p:cNvSpPr txBox="1">
            <a:spLocks/>
          </p:cNvSpPr>
          <p:nvPr/>
        </p:nvSpPr>
        <p:spPr>
          <a:xfrm>
            <a:off x="6164240" y="306708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Motore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a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combustione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105kg</a:t>
            </a:r>
          </a:p>
          <a:p>
            <a:pPr algn="r">
              <a:lnSpc>
                <a:spcPct val="110000"/>
              </a:lnSpc>
              <a:buClr>
                <a:srgbClr val="073E87"/>
              </a:buClr>
            </a:pP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92" name="Sottotitolo 2">
            <a:extLst>
              <a:ext uri="{FF2B5EF4-FFF2-40B4-BE49-F238E27FC236}">
                <a16:creationId xmlns:a16="http://schemas.microsoft.com/office/drawing/2014/main" id="{0A27895F-4159-436A-89D7-5522A17285F9}"/>
              </a:ext>
            </a:extLst>
          </p:cNvPr>
          <p:cNvSpPr txBox="1">
            <a:spLocks/>
          </p:cNvSpPr>
          <p:nvPr/>
        </p:nvSpPr>
        <p:spPr>
          <a:xfrm>
            <a:off x="5732192" y="3787160"/>
            <a:ext cx="45365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Fuel weight (</a:t>
            </a:r>
            <a:r>
              <a:rPr lang="en-US" sz="12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T/O + </a:t>
            </a:r>
            <a:r>
              <a:rPr lang="en-US" sz="12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chrg</a:t>
            </a:r>
            <a:r>
              <a:rPr lang="en-US" sz="12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. + Cruise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0+5+58kg</a:t>
            </a:r>
          </a:p>
        </p:txBody>
      </p:sp>
      <p:sp>
        <p:nvSpPr>
          <p:cNvPr id="93" name="Sottotitolo 2">
            <a:extLst>
              <a:ext uri="{FF2B5EF4-FFF2-40B4-BE49-F238E27FC236}">
                <a16:creationId xmlns:a16="http://schemas.microsoft.com/office/drawing/2014/main" id="{F5A88F06-6193-43DA-A978-4B4D93E04987}"/>
              </a:ext>
            </a:extLst>
          </p:cNvPr>
          <p:cNvSpPr txBox="1">
            <a:spLocks/>
          </p:cNvSpPr>
          <p:nvPr/>
        </p:nvSpPr>
        <p:spPr>
          <a:xfrm>
            <a:off x="6164240" y="52273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Payload: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320kg</a:t>
            </a:r>
          </a:p>
        </p:txBody>
      </p:sp>
      <p:sp>
        <p:nvSpPr>
          <p:cNvPr id="94" name="Sottotitolo 2">
            <a:extLst>
              <a:ext uri="{FF2B5EF4-FFF2-40B4-BE49-F238E27FC236}">
                <a16:creationId xmlns:a16="http://schemas.microsoft.com/office/drawing/2014/main" id="{79AC7AAF-3AE8-4AE8-9A36-BE9CF259835C}"/>
              </a:ext>
            </a:extLst>
          </p:cNvPr>
          <p:cNvSpPr txBox="1">
            <a:spLocks/>
          </p:cNvSpPr>
          <p:nvPr/>
        </p:nvSpPr>
        <p:spPr>
          <a:xfrm>
            <a:off x="6164240" y="558736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Payload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attuale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(Lycoming):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370kg</a:t>
            </a:r>
          </a:p>
        </p:txBody>
      </p:sp>
    </p:spTree>
    <p:extLst>
      <p:ext uri="{BB962C8B-B14F-4D97-AF65-F5344CB8AC3E}">
        <p14:creationId xmlns:p14="http://schemas.microsoft.com/office/powerpoint/2010/main" val="42574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80" grpId="0"/>
      <p:bldP spid="82" grpId="0"/>
      <p:bldP spid="84" grpId="0"/>
      <p:bldP spid="86" grpId="0"/>
      <p:bldGraphic spid="88" grpId="0">
        <p:bldAsOne/>
      </p:bldGraphic>
      <p:bldGraphic spid="89" grpId="0">
        <p:bldAsOne/>
      </p:bldGraphic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87BEEFF1-4B1B-4F8D-A954-D2E6434F518D}"/>
              </a:ext>
            </a:extLst>
          </p:cNvPr>
          <p:cNvSpPr/>
          <p:nvPr/>
        </p:nvSpPr>
        <p:spPr>
          <a:xfrm>
            <a:off x="6743700" y="5989320"/>
            <a:ext cx="5448300" cy="868680"/>
          </a:xfrm>
          <a:prstGeom prst="rect">
            <a:avLst/>
          </a:prstGeom>
          <a:gradFill>
            <a:gsLst>
              <a:gs pos="0">
                <a:schemeClr val="accent1">
                  <a:alpha val="45000"/>
                  <a:lumMod val="24000"/>
                  <a:lumOff val="76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A7A260-D038-472E-AD50-38226ADFA26C}"/>
              </a:ext>
            </a:extLst>
          </p:cNvPr>
          <p:cNvSpPr/>
          <p:nvPr/>
        </p:nvSpPr>
        <p:spPr>
          <a:xfrm>
            <a:off x="6554992" y="108137"/>
            <a:ext cx="5129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This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project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received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funding from the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European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Union’s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Horizon 2020 Research and  Innovation </a:t>
            </a:r>
            <a:r>
              <a:rPr lang="it-IT" sz="1050" dirty="0" err="1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programme</a:t>
            </a:r>
            <a:r>
              <a:rPr lang="it-IT" sz="1050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under Grant Agreement  No 769392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6D676BE-464D-4AC7-9D03-94D465FD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673" y="108137"/>
            <a:ext cx="645319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Risultati immagini per brp rotax">
            <a:extLst>
              <a:ext uri="{FF2B5EF4-FFF2-40B4-BE49-F238E27FC236}">
                <a16:creationId xmlns:a16="http://schemas.microsoft.com/office/drawing/2014/main" id="{0790F929-4881-4F8C-AA65-D640A4492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888" y="6231219"/>
            <a:ext cx="1470331" cy="4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C9B248-D25D-45A8-8838-CABDA19702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468" y="6152623"/>
            <a:ext cx="1470331" cy="5888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38B9FC-417F-41B3-85DE-402CBEA7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3089" y="6218289"/>
            <a:ext cx="2082799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B1F481A1-4ECF-48BB-9F8D-666D5F3FBC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82" y="1626169"/>
            <a:ext cx="4275372" cy="41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ottotitolo 2">
            <a:extLst>
              <a:ext uri="{FF2B5EF4-FFF2-40B4-BE49-F238E27FC236}">
                <a16:creationId xmlns:a16="http://schemas.microsoft.com/office/drawing/2014/main" id="{7716AE28-33F2-4ABE-AC74-08C146D1C8B6}"/>
              </a:ext>
            </a:extLst>
          </p:cNvPr>
          <p:cNvSpPr txBox="1">
            <a:spLocks/>
          </p:cNvSpPr>
          <p:nvPr/>
        </p:nvSpPr>
        <p:spPr>
          <a:xfrm>
            <a:off x="6374934" y="1626169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Motore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elettrico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(41kW):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10kg</a:t>
            </a:r>
          </a:p>
        </p:txBody>
      </p:sp>
      <p:sp>
        <p:nvSpPr>
          <p:cNvPr id="38" name="Sottotitolo 2">
            <a:extLst>
              <a:ext uri="{FF2B5EF4-FFF2-40B4-BE49-F238E27FC236}">
                <a16:creationId xmlns:a16="http://schemas.microsoft.com/office/drawing/2014/main" id="{985A6502-6459-4D37-A804-706B4452510F}"/>
              </a:ext>
            </a:extLst>
          </p:cNvPr>
          <p:cNvSpPr txBox="1">
            <a:spLocks/>
          </p:cNvSpPr>
          <p:nvPr/>
        </p:nvSpPr>
        <p:spPr>
          <a:xfrm>
            <a:off x="6380654" y="1986209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Inverter (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uno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soltanto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6kg</a:t>
            </a: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6C046C32-D14B-43B0-814A-61B43FC2CFBB}"/>
              </a:ext>
            </a:extLst>
          </p:cNvPr>
          <p:cNvSpPr txBox="1">
            <a:spLocks/>
          </p:cNvSpPr>
          <p:nvPr/>
        </p:nvSpPr>
        <p:spPr>
          <a:xfrm>
            <a:off x="6164630" y="2346249"/>
            <a:ext cx="43204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Batterie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T/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O+Climb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, 200wh/kg):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21kg</a:t>
            </a:r>
          </a:p>
          <a:p>
            <a:pPr algn="r">
              <a:lnSpc>
                <a:spcPct val="110000"/>
              </a:lnSpc>
              <a:buClr>
                <a:srgbClr val="073E87"/>
              </a:buClr>
            </a:pP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0" name="Sottotitolo 2">
            <a:extLst>
              <a:ext uri="{FF2B5EF4-FFF2-40B4-BE49-F238E27FC236}">
                <a16:creationId xmlns:a16="http://schemas.microsoft.com/office/drawing/2014/main" id="{E911A91A-9EA8-47DE-A128-C64810196B16}"/>
              </a:ext>
            </a:extLst>
          </p:cNvPr>
          <p:cNvSpPr txBox="1">
            <a:spLocks/>
          </p:cNvSpPr>
          <p:nvPr/>
        </p:nvSpPr>
        <p:spPr>
          <a:xfrm>
            <a:off x="6380654" y="4218457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velivolo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520kg</a:t>
            </a:r>
          </a:p>
        </p:txBody>
      </p:sp>
      <p:sp>
        <p:nvSpPr>
          <p:cNvPr id="41" name="Sottotitolo 2">
            <a:extLst>
              <a:ext uri="{FF2B5EF4-FFF2-40B4-BE49-F238E27FC236}">
                <a16:creationId xmlns:a16="http://schemas.microsoft.com/office/drawing/2014/main" id="{762B3F53-A77A-4B21-AF79-CD96332A9112}"/>
              </a:ext>
            </a:extLst>
          </p:cNvPr>
          <p:cNvSpPr txBox="1">
            <a:spLocks/>
          </p:cNvSpPr>
          <p:nvPr/>
        </p:nvSpPr>
        <p:spPr>
          <a:xfrm>
            <a:off x="6380654" y="4650505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Massa TOT.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senza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payload: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734kg</a:t>
            </a:r>
          </a:p>
        </p:txBody>
      </p:sp>
      <p:sp>
        <p:nvSpPr>
          <p:cNvPr id="42" name="Sottotitolo 2">
            <a:extLst>
              <a:ext uri="{FF2B5EF4-FFF2-40B4-BE49-F238E27FC236}">
                <a16:creationId xmlns:a16="http://schemas.microsoft.com/office/drawing/2014/main" id="{C7D0A1AC-9BC2-4787-9624-8786B891B201}"/>
              </a:ext>
            </a:extLst>
          </p:cNvPr>
          <p:cNvSpPr txBox="1">
            <a:spLocks/>
          </p:cNvSpPr>
          <p:nvPr/>
        </p:nvSpPr>
        <p:spPr>
          <a:xfrm>
            <a:off x="6380654" y="3138337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Cavi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, LRU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ecc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…: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20kg</a:t>
            </a:r>
          </a:p>
        </p:txBody>
      </p:sp>
      <p:sp>
        <p:nvSpPr>
          <p:cNvPr id="43" name="Sottotitolo 2">
            <a:extLst>
              <a:ext uri="{FF2B5EF4-FFF2-40B4-BE49-F238E27FC236}">
                <a16:creationId xmlns:a16="http://schemas.microsoft.com/office/drawing/2014/main" id="{1C3FEA00-CBBA-4C10-9947-82666F5A21E7}"/>
              </a:ext>
            </a:extLst>
          </p:cNvPr>
          <p:cNvSpPr txBox="1">
            <a:spLocks/>
          </p:cNvSpPr>
          <p:nvPr/>
        </p:nvSpPr>
        <p:spPr>
          <a:xfrm>
            <a:off x="6380654" y="2706289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Motore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a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combustione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105kg</a:t>
            </a:r>
          </a:p>
          <a:p>
            <a:pPr algn="r">
              <a:lnSpc>
                <a:spcPct val="110000"/>
              </a:lnSpc>
              <a:buClr>
                <a:srgbClr val="073E87"/>
              </a:buClr>
            </a:pP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4" name="Sottotitolo 2">
            <a:extLst>
              <a:ext uri="{FF2B5EF4-FFF2-40B4-BE49-F238E27FC236}">
                <a16:creationId xmlns:a16="http://schemas.microsoft.com/office/drawing/2014/main" id="{A984E789-D917-48B9-86AE-848583BBD99B}"/>
              </a:ext>
            </a:extLst>
          </p:cNvPr>
          <p:cNvSpPr txBox="1">
            <a:spLocks/>
          </p:cNvSpPr>
          <p:nvPr/>
        </p:nvSpPr>
        <p:spPr>
          <a:xfrm>
            <a:off x="5948606" y="3570385"/>
            <a:ext cx="45365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Fuel weight (</a:t>
            </a:r>
            <a:r>
              <a:rPr lang="en-US" sz="12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T/O + </a:t>
            </a:r>
            <a:r>
              <a:rPr lang="en-US" sz="12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chrg</a:t>
            </a:r>
            <a:r>
              <a:rPr lang="en-US" sz="12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. + Cruise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0+2+50kg</a:t>
            </a:r>
          </a:p>
        </p:txBody>
      </p:sp>
      <p:sp>
        <p:nvSpPr>
          <p:cNvPr id="45" name="Sottotitolo 2">
            <a:extLst>
              <a:ext uri="{FF2B5EF4-FFF2-40B4-BE49-F238E27FC236}">
                <a16:creationId xmlns:a16="http://schemas.microsoft.com/office/drawing/2014/main" id="{89DE5762-A177-4DD8-A9BA-28EB6E9BECF7}"/>
              </a:ext>
            </a:extLst>
          </p:cNvPr>
          <p:cNvSpPr txBox="1">
            <a:spLocks/>
          </p:cNvSpPr>
          <p:nvPr/>
        </p:nvSpPr>
        <p:spPr>
          <a:xfrm>
            <a:off x="6380654" y="5010545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Payload: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426kg</a:t>
            </a:r>
          </a:p>
        </p:txBody>
      </p:sp>
      <p:sp>
        <p:nvSpPr>
          <p:cNvPr id="46" name="Sottotitolo 2">
            <a:extLst>
              <a:ext uri="{FF2B5EF4-FFF2-40B4-BE49-F238E27FC236}">
                <a16:creationId xmlns:a16="http://schemas.microsoft.com/office/drawing/2014/main" id="{FE617AC0-9B37-42F9-987D-1CEB523704C1}"/>
              </a:ext>
            </a:extLst>
          </p:cNvPr>
          <p:cNvSpPr txBox="1">
            <a:spLocks/>
          </p:cNvSpPr>
          <p:nvPr/>
        </p:nvSpPr>
        <p:spPr>
          <a:xfrm>
            <a:off x="6380654" y="5370585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Payload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attuale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 (Lycoming): </a:t>
            </a:r>
            <a:r>
              <a:rPr lang="en-US" sz="1800" b="1" dirty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370kg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9AE68AAF-8F8F-4D16-B961-1AF8B88887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433" y="1626169"/>
            <a:ext cx="4265021" cy="4106010"/>
          </a:xfrm>
          <a:prstGeom prst="rect">
            <a:avLst/>
          </a:prstGeom>
        </p:spPr>
      </p:pic>
      <p:sp>
        <p:nvSpPr>
          <p:cNvPr id="48" name="Sottotitolo 2">
            <a:extLst>
              <a:ext uri="{FF2B5EF4-FFF2-40B4-BE49-F238E27FC236}">
                <a16:creationId xmlns:a16="http://schemas.microsoft.com/office/drawing/2014/main" id="{8F28A3C1-F810-42AA-A892-358EA772177C}"/>
              </a:ext>
            </a:extLst>
          </p:cNvPr>
          <p:cNvSpPr txBox="1">
            <a:spLocks/>
          </p:cNvSpPr>
          <p:nvPr/>
        </p:nvSpPr>
        <p:spPr>
          <a:xfrm>
            <a:off x="4292422" y="4866529"/>
            <a:ext cx="1157854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125kW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3FFED5AE-8094-4461-86E6-45D1B655B868}"/>
              </a:ext>
            </a:extLst>
          </p:cNvPr>
          <p:cNvCxnSpPr/>
          <p:nvPr/>
        </p:nvCxnSpPr>
        <p:spPr>
          <a:xfrm flipV="1">
            <a:off x="4868486" y="3642393"/>
            <a:ext cx="0" cy="1260140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sp>
        <p:nvSpPr>
          <p:cNvPr id="50" name="Sottotitolo 2">
            <a:extLst>
              <a:ext uri="{FF2B5EF4-FFF2-40B4-BE49-F238E27FC236}">
                <a16:creationId xmlns:a16="http://schemas.microsoft.com/office/drawing/2014/main" id="{07919B04-5FF5-4BA2-B342-A8C97E60509F}"/>
              </a:ext>
            </a:extLst>
          </p:cNvPr>
          <p:cNvSpPr txBox="1">
            <a:spLocks/>
          </p:cNvSpPr>
          <p:nvPr/>
        </p:nvSpPr>
        <p:spPr>
          <a:xfrm>
            <a:off x="3644350" y="1986209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41kW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5C57C48B-EED2-4A0F-B608-AEF7198043BD}"/>
              </a:ext>
            </a:extLst>
          </p:cNvPr>
          <p:cNvCxnSpPr/>
          <p:nvPr/>
        </p:nvCxnSpPr>
        <p:spPr>
          <a:xfrm>
            <a:off x="4364430" y="2346249"/>
            <a:ext cx="0" cy="576064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  <p:sp>
        <p:nvSpPr>
          <p:cNvPr id="52" name="Sottotitolo 2">
            <a:extLst>
              <a:ext uri="{FF2B5EF4-FFF2-40B4-BE49-F238E27FC236}">
                <a16:creationId xmlns:a16="http://schemas.microsoft.com/office/drawing/2014/main" id="{2DCFB166-BEF6-4F48-BD51-F38B1322D82E}"/>
              </a:ext>
            </a:extLst>
          </p:cNvPr>
          <p:cNvSpPr txBox="1">
            <a:spLocks/>
          </p:cNvSpPr>
          <p:nvPr/>
        </p:nvSpPr>
        <p:spPr>
          <a:xfrm>
            <a:off x="2251815" y="5413003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buClr>
                <a:srgbClr val="073E87"/>
              </a:buClr>
            </a:pP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84kW</a:t>
            </a:r>
            <a:endParaRPr lang="en-US" sz="1800" b="1" dirty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E33AFEE-72EC-4298-A012-4C7646154608}"/>
              </a:ext>
            </a:extLst>
          </p:cNvPr>
          <p:cNvCxnSpPr>
            <a:cxnSpLocks/>
          </p:cNvCxnSpPr>
          <p:nvPr/>
        </p:nvCxnSpPr>
        <p:spPr>
          <a:xfrm flipV="1">
            <a:off x="2827879" y="3570385"/>
            <a:ext cx="0" cy="1842618"/>
          </a:xfrm>
          <a:prstGeom prst="straightConnector1">
            <a:avLst/>
          </a:prstGeom>
          <a:noFill/>
          <a:ln w="19050" cap="flat" cmpd="sng" algn="ctr">
            <a:solidFill>
              <a:srgbClr val="31B6FD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79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1026</TotalTime>
  <Words>768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Aharoni</vt:lpstr>
      <vt:lpstr>Arial Black</vt:lpstr>
      <vt:lpstr>Arial Rounded MT Bold</vt:lpstr>
      <vt:lpstr>Bauhaus 93</vt:lpstr>
      <vt:lpstr>Cambria Math</vt:lpstr>
      <vt:lpstr>Candara</vt:lpstr>
      <vt:lpstr>Century Gothic</vt:lpstr>
      <vt:lpstr>Freehand521 BT</vt:lpstr>
      <vt:lpstr>Symbol</vt:lpstr>
      <vt:lpstr>Wingdings 3</vt:lpstr>
      <vt:lpstr>Slice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h3ps</dc:title>
  <dc:creator>Microsoft Office User</dc:creator>
  <cp:lastModifiedBy>Fabio</cp:lastModifiedBy>
  <cp:revision>51</cp:revision>
  <dcterms:created xsi:type="dcterms:W3CDTF">2018-10-18T09:32:17Z</dcterms:created>
  <dcterms:modified xsi:type="dcterms:W3CDTF">2018-10-26T09:05:52Z</dcterms:modified>
</cp:coreProperties>
</file>