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42"/>
  </p:notesMasterIdLst>
  <p:sldIdLst>
    <p:sldId id="256" r:id="rId4"/>
    <p:sldId id="823" r:id="rId5"/>
    <p:sldId id="850" r:id="rId6"/>
    <p:sldId id="826" r:id="rId7"/>
    <p:sldId id="848" r:id="rId8"/>
    <p:sldId id="849" r:id="rId9"/>
    <p:sldId id="851" r:id="rId10"/>
    <p:sldId id="847" r:id="rId11"/>
    <p:sldId id="853" r:id="rId12"/>
    <p:sldId id="855" r:id="rId13"/>
    <p:sldId id="856" r:id="rId14"/>
    <p:sldId id="852" r:id="rId15"/>
    <p:sldId id="858" r:id="rId16"/>
    <p:sldId id="857" r:id="rId17"/>
    <p:sldId id="844" r:id="rId18"/>
    <p:sldId id="846" r:id="rId19"/>
    <p:sldId id="845" r:id="rId20"/>
    <p:sldId id="828" r:id="rId21"/>
    <p:sldId id="799" r:id="rId22"/>
    <p:sldId id="829" r:id="rId23"/>
    <p:sldId id="837" r:id="rId24"/>
    <p:sldId id="830" r:id="rId25"/>
    <p:sldId id="831" r:id="rId26"/>
    <p:sldId id="832" r:id="rId27"/>
    <p:sldId id="787" r:id="rId28"/>
    <p:sldId id="834" r:id="rId29"/>
    <p:sldId id="835" r:id="rId30"/>
    <p:sldId id="836" r:id="rId31"/>
    <p:sldId id="862" r:id="rId32"/>
    <p:sldId id="838" r:id="rId33"/>
    <p:sldId id="841" r:id="rId34"/>
    <p:sldId id="842" r:id="rId35"/>
    <p:sldId id="859" r:id="rId36"/>
    <p:sldId id="860" r:id="rId37"/>
    <p:sldId id="861" r:id="rId38"/>
    <p:sldId id="863" r:id="rId39"/>
    <p:sldId id="816" r:id="rId40"/>
    <p:sldId id="82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khil Bhasin" initials="AB [2]" lastIdx="1" clrIdx="0">
    <p:extLst>
      <p:ext uri="{19B8F6BF-5375-455C-9EA6-DF929625EA0E}">
        <p15:presenceInfo xmlns:p15="http://schemas.microsoft.com/office/powerpoint/2012/main" userId="S-1-5-21-179938145-5442921-1216134245-27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FF"/>
    <a:srgbClr val="FF2020"/>
    <a:srgbClr val="5BA3D0"/>
    <a:srgbClr val="AED1E7"/>
    <a:srgbClr val="E7F0FA"/>
    <a:srgbClr val="9D9D9D"/>
    <a:srgbClr val="95C5DF"/>
    <a:srgbClr val="D0E2F2"/>
    <a:srgbClr val="EF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3" autoAdjust="0"/>
    <p:restoredTop sz="96532" autoAdjust="0"/>
  </p:normalViewPr>
  <p:slideViewPr>
    <p:cSldViewPr snapToGrid="0">
      <p:cViewPr varScale="1">
        <p:scale>
          <a:sx n="82" d="100"/>
          <a:sy n="82" d="100"/>
        </p:scale>
        <p:origin x="653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vim\Desktop\results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vim\Desktop\results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vim\Desktop\results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vim\Desktop\results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Learning Rate vs Epochs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31714785651794"/>
          <c:y val="0.17171296296296296"/>
          <c:w val="0.82718285214348197"/>
          <c:h val="0.67922025371828509"/>
        </c:manualLayout>
      </c:layout>
      <c:lineChart>
        <c:grouping val="stacked"/>
        <c:varyColors val="0"/>
        <c:ser>
          <c:idx val="0"/>
          <c:order val="0"/>
          <c:tx>
            <c:strRef>
              <c:f>results!$L$1</c:f>
              <c:strCache>
                <c:ptCount val="1"/>
                <c:pt idx="0">
                  <c:v>lr/pg0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results!$L$2:$L$51</c:f>
              <c:numCache>
                <c:formatCode>General</c:formatCode>
                <c:ptCount val="50"/>
                <c:pt idx="0">
                  <c:v>4.0012000000000001E-4</c:v>
                </c:pt>
                <c:pt idx="1">
                  <c:v>7.984E-4</c:v>
                </c:pt>
                <c:pt idx="2">
                  <c:v>1.1803E-3</c:v>
                </c:pt>
                <c:pt idx="3">
                  <c:v>1.3441E-3</c:v>
                </c:pt>
                <c:pt idx="4">
                  <c:v>1.3441E-3</c:v>
                </c:pt>
                <c:pt idx="5">
                  <c:v>1.3158E-3</c:v>
                </c:pt>
                <c:pt idx="6">
                  <c:v>1.2875E-3</c:v>
                </c:pt>
                <c:pt idx="7">
                  <c:v>1.2592E-3</c:v>
                </c:pt>
                <c:pt idx="8">
                  <c:v>1.2309E-3</c:v>
                </c:pt>
                <c:pt idx="9">
                  <c:v>1.2026000000000001E-3</c:v>
                </c:pt>
                <c:pt idx="10">
                  <c:v>1.1743999999999999E-3</c:v>
                </c:pt>
                <c:pt idx="11">
                  <c:v>1.1460999999999999E-3</c:v>
                </c:pt>
                <c:pt idx="12">
                  <c:v>1.1178E-3</c:v>
                </c:pt>
                <c:pt idx="13">
                  <c:v>1.0895E-3</c:v>
                </c:pt>
                <c:pt idx="14">
                  <c:v>1.0612E-3</c:v>
                </c:pt>
                <c:pt idx="15">
                  <c:v>1.0329E-3</c:v>
                </c:pt>
                <c:pt idx="16">
                  <c:v>1.0046E-3</c:v>
                </c:pt>
                <c:pt idx="17">
                  <c:v>9.7628999999999999E-4</c:v>
                </c:pt>
                <c:pt idx="18">
                  <c:v>9.4799999999999995E-4</c:v>
                </c:pt>
                <c:pt idx="19">
                  <c:v>9.1969999999999997E-4</c:v>
                </c:pt>
                <c:pt idx="20">
                  <c:v>8.9141000000000003E-4</c:v>
                </c:pt>
                <c:pt idx="21">
                  <c:v>8.6311999999999999E-4</c:v>
                </c:pt>
                <c:pt idx="22">
                  <c:v>8.3482000000000001E-4</c:v>
                </c:pt>
                <c:pt idx="23">
                  <c:v>8.0652999999999996E-4</c:v>
                </c:pt>
                <c:pt idx="24">
                  <c:v>7.7822999999999998E-4</c:v>
                </c:pt>
                <c:pt idx="25">
                  <c:v>7.4994000000000005E-4</c:v>
                </c:pt>
                <c:pt idx="26">
                  <c:v>7.2163999999999996E-4</c:v>
                </c:pt>
                <c:pt idx="27">
                  <c:v>6.9335000000000002E-4</c:v>
                </c:pt>
                <c:pt idx="28">
                  <c:v>6.6505999999999998E-4</c:v>
                </c:pt>
                <c:pt idx="29">
                  <c:v>6.3676E-4</c:v>
                </c:pt>
                <c:pt idx="30">
                  <c:v>6.0846999999999995E-4</c:v>
                </c:pt>
                <c:pt idx="31">
                  <c:v>5.8016999999999997E-4</c:v>
                </c:pt>
                <c:pt idx="32">
                  <c:v>5.5188000000000004E-4</c:v>
                </c:pt>
                <c:pt idx="33">
                  <c:v>5.2358999999999999E-4</c:v>
                </c:pt>
                <c:pt idx="34">
                  <c:v>4.9529000000000001E-4</c:v>
                </c:pt>
                <c:pt idx="35">
                  <c:v>4.6700000000000002E-4</c:v>
                </c:pt>
                <c:pt idx="36">
                  <c:v>4.3869999999999998E-4</c:v>
                </c:pt>
                <c:pt idx="37">
                  <c:v>4.1041E-4</c:v>
                </c:pt>
                <c:pt idx="38">
                  <c:v>3.8211000000000001E-4</c:v>
                </c:pt>
                <c:pt idx="39">
                  <c:v>3.5382000000000002E-4</c:v>
                </c:pt>
                <c:pt idx="40">
                  <c:v>3.2552999999999998E-4</c:v>
                </c:pt>
                <c:pt idx="41">
                  <c:v>2.9723E-4</c:v>
                </c:pt>
                <c:pt idx="42">
                  <c:v>2.6894000000000001E-4</c:v>
                </c:pt>
                <c:pt idx="43">
                  <c:v>2.4064E-4</c:v>
                </c:pt>
                <c:pt idx="44">
                  <c:v>2.1235000000000001E-4</c:v>
                </c:pt>
                <c:pt idx="45">
                  <c:v>1.8406E-4</c:v>
                </c:pt>
                <c:pt idx="46">
                  <c:v>1.5576000000000001E-4</c:v>
                </c:pt>
                <c:pt idx="47">
                  <c:v>1.2747E-4</c:v>
                </c:pt>
                <c:pt idx="48" formatCode="0.00E+00">
                  <c:v>9.9199999999999999E-5</c:v>
                </c:pt>
                <c:pt idx="49" formatCode="0.00E+00">
                  <c:v>7.0900000000000002E-5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DD9-436B-8DAD-6B878C12B7AC}"/>
            </c:ext>
          </c:extLst>
        </c:ser>
        <c:ser>
          <c:idx val="1"/>
          <c:order val="1"/>
          <c:tx>
            <c:strRef>
              <c:f>results!$M$1</c:f>
              <c:strCache>
                <c:ptCount val="1"/>
                <c:pt idx="0">
                  <c:v>lr/pg1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results!$M$2:$M$51</c:f>
              <c:numCache>
                <c:formatCode>General</c:formatCode>
                <c:ptCount val="50"/>
                <c:pt idx="0">
                  <c:v>4.0012000000000001E-4</c:v>
                </c:pt>
                <c:pt idx="1">
                  <c:v>7.984E-4</c:v>
                </c:pt>
                <c:pt idx="2">
                  <c:v>1.1803E-3</c:v>
                </c:pt>
                <c:pt idx="3">
                  <c:v>1.3441E-3</c:v>
                </c:pt>
                <c:pt idx="4">
                  <c:v>1.3441E-3</c:v>
                </c:pt>
                <c:pt idx="5">
                  <c:v>1.3158E-3</c:v>
                </c:pt>
                <c:pt idx="6">
                  <c:v>1.2875E-3</c:v>
                </c:pt>
                <c:pt idx="7">
                  <c:v>1.2592E-3</c:v>
                </c:pt>
                <c:pt idx="8">
                  <c:v>1.2309E-3</c:v>
                </c:pt>
                <c:pt idx="9">
                  <c:v>1.2026000000000001E-3</c:v>
                </c:pt>
                <c:pt idx="10">
                  <c:v>1.1743999999999999E-3</c:v>
                </c:pt>
                <c:pt idx="11">
                  <c:v>1.1460999999999999E-3</c:v>
                </c:pt>
                <c:pt idx="12">
                  <c:v>1.1178E-3</c:v>
                </c:pt>
                <c:pt idx="13">
                  <c:v>1.0895E-3</c:v>
                </c:pt>
                <c:pt idx="14">
                  <c:v>1.0612E-3</c:v>
                </c:pt>
                <c:pt idx="15">
                  <c:v>1.0329E-3</c:v>
                </c:pt>
                <c:pt idx="16">
                  <c:v>1.0046E-3</c:v>
                </c:pt>
                <c:pt idx="17">
                  <c:v>9.7628999999999999E-4</c:v>
                </c:pt>
                <c:pt idx="18">
                  <c:v>9.4799999999999995E-4</c:v>
                </c:pt>
                <c:pt idx="19">
                  <c:v>9.1969999999999997E-4</c:v>
                </c:pt>
                <c:pt idx="20">
                  <c:v>8.9141000000000003E-4</c:v>
                </c:pt>
                <c:pt idx="21">
                  <c:v>8.6311999999999999E-4</c:v>
                </c:pt>
                <c:pt idx="22">
                  <c:v>8.3482000000000001E-4</c:v>
                </c:pt>
                <c:pt idx="23">
                  <c:v>8.0652999999999996E-4</c:v>
                </c:pt>
                <c:pt idx="24">
                  <c:v>7.7822999999999998E-4</c:v>
                </c:pt>
                <c:pt idx="25">
                  <c:v>7.4994000000000005E-4</c:v>
                </c:pt>
                <c:pt idx="26">
                  <c:v>7.2163999999999996E-4</c:v>
                </c:pt>
                <c:pt idx="27">
                  <c:v>6.9335000000000002E-4</c:v>
                </c:pt>
                <c:pt idx="28">
                  <c:v>6.6505999999999998E-4</c:v>
                </c:pt>
                <c:pt idx="29">
                  <c:v>6.3676E-4</c:v>
                </c:pt>
                <c:pt idx="30">
                  <c:v>6.0846999999999995E-4</c:v>
                </c:pt>
                <c:pt idx="31">
                  <c:v>5.8016999999999997E-4</c:v>
                </c:pt>
                <c:pt idx="32">
                  <c:v>5.5188000000000004E-4</c:v>
                </c:pt>
                <c:pt idx="33">
                  <c:v>5.2358999999999999E-4</c:v>
                </c:pt>
                <c:pt idx="34">
                  <c:v>4.9529000000000001E-4</c:v>
                </c:pt>
                <c:pt idx="35">
                  <c:v>4.6700000000000002E-4</c:v>
                </c:pt>
                <c:pt idx="36">
                  <c:v>4.3869999999999998E-4</c:v>
                </c:pt>
                <c:pt idx="37">
                  <c:v>4.1041E-4</c:v>
                </c:pt>
                <c:pt idx="38">
                  <c:v>3.8211000000000001E-4</c:v>
                </c:pt>
                <c:pt idx="39">
                  <c:v>3.5382000000000002E-4</c:v>
                </c:pt>
                <c:pt idx="40">
                  <c:v>3.2552999999999998E-4</c:v>
                </c:pt>
                <c:pt idx="41">
                  <c:v>2.9723E-4</c:v>
                </c:pt>
                <c:pt idx="42">
                  <c:v>2.6894000000000001E-4</c:v>
                </c:pt>
                <c:pt idx="43">
                  <c:v>2.4064E-4</c:v>
                </c:pt>
                <c:pt idx="44">
                  <c:v>2.1235000000000001E-4</c:v>
                </c:pt>
                <c:pt idx="45">
                  <c:v>1.8406E-4</c:v>
                </c:pt>
                <c:pt idx="46">
                  <c:v>1.5576000000000001E-4</c:v>
                </c:pt>
                <c:pt idx="47">
                  <c:v>1.2747E-4</c:v>
                </c:pt>
                <c:pt idx="48" formatCode="0.00E+00">
                  <c:v>9.9199999999999999E-5</c:v>
                </c:pt>
                <c:pt idx="49" formatCode="0.00E+00">
                  <c:v>7.0900000000000002E-5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D9-436B-8DAD-6B878C12B7AC}"/>
            </c:ext>
          </c:extLst>
        </c:ser>
        <c:ser>
          <c:idx val="2"/>
          <c:order val="2"/>
          <c:tx>
            <c:strRef>
              <c:f>results!$N$1</c:f>
              <c:strCache>
                <c:ptCount val="1"/>
                <c:pt idx="0">
                  <c:v>lr/pg2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results!$N$2:$N$51</c:f>
              <c:numCache>
                <c:formatCode>General</c:formatCode>
                <c:ptCount val="50"/>
                <c:pt idx="0">
                  <c:v>4.0012000000000001E-4</c:v>
                </c:pt>
                <c:pt idx="1">
                  <c:v>7.984E-4</c:v>
                </c:pt>
                <c:pt idx="2">
                  <c:v>1.1803E-3</c:v>
                </c:pt>
                <c:pt idx="3">
                  <c:v>1.3441E-3</c:v>
                </c:pt>
                <c:pt idx="4">
                  <c:v>1.3441E-3</c:v>
                </c:pt>
                <c:pt idx="5">
                  <c:v>1.3158E-3</c:v>
                </c:pt>
                <c:pt idx="6">
                  <c:v>1.2875E-3</c:v>
                </c:pt>
                <c:pt idx="7">
                  <c:v>1.2592E-3</c:v>
                </c:pt>
                <c:pt idx="8">
                  <c:v>1.2309E-3</c:v>
                </c:pt>
                <c:pt idx="9">
                  <c:v>1.2026000000000001E-3</c:v>
                </c:pt>
                <c:pt idx="10">
                  <c:v>1.1743999999999999E-3</c:v>
                </c:pt>
                <c:pt idx="11">
                  <c:v>1.1460999999999999E-3</c:v>
                </c:pt>
                <c:pt idx="12">
                  <c:v>1.1178E-3</c:v>
                </c:pt>
                <c:pt idx="13">
                  <c:v>1.0895E-3</c:v>
                </c:pt>
                <c:pt idx="14">
                  <c:v>1.0612E-3</c:v>
                </c:pt>
                <c:pt idx="15">
                  <c:v>1.0329E-3</c:v>
                </c:pt>
                <c:pt idx="16">
                  <c:v>1.0046E-3</c:v>
                </c:pt>
                <c:pt idx="17">
                  <c:v>9.7628999999999999E-4</c:v>
                </c:pt>
                <c:pt idx="18">
                  <c:v>9.4799999999999995E-4</c:v>
                </c:pt>
                <c:pt idx="19">
                  <c:v>9.1969999999999997E-4</c:v>
                </c:pt>
                <c:pt idx="20">
                  <c:v>8.9141000000000003E-4</c:v>
                </c:pt>
                <c:pt idx="21">
                  <c:v>8.6311999999999999E-4</c:v>
                </c:pt>
                <c:pt idx="22">
                  <c:v>8.3482000000000001E-4</c:v>
                </c:pt>
                <c:pt idx="23">
                  <c:v>8.0652999999999996E-4</c:v>
                </c:pt>
                <c:pt idx="24">
                  <c:v>7.7822999999999998E-4</c:v>
                </c:pt>
                <c:pt idx="25">
                  <c:v>7.4994000000000005E-4</c:v>
                </c:pt>
                <c:pt idx="26">
                  <c:v>7.2163999999999996E-4</c:v>
                </c:pt>
                <c:pt idx="27">
                  <c:v>6.9335000000000002E-4</c:v>
                </c:pt>
                <c:pt idx="28">
                  <c:v>6.6505999999999998E-4</c:v>
                </c:pt>
                <c:pt idx="29">
                  <c:v>6.3676E-4</c:v>
                </c:pt>
                <c:pt idx="30">
                  <c:v>6.0846999999999995E-4</c:v>
                </c:pt>
                <c:pt idx="31">
                  <c:v>5.8016999999999997E-4</c:v>
                </c:pt>
                <c:pt idx="32">
                  <c:v>5.5188000000000004E-4</c:v>
                </c:pt>
                <c:pt idx="33">
                  <c:v>5.2358999999999999E-4</c:v>
                </c:pt>
                <c:pt idx="34">
                  <c:v>4.9529000000000001E-4</c:v>
                </c:pt>
                <c:pt idx="35">
                  <c:v>4.6700000000000002E-4</c:v>
                </c:pt>
                <c:pt idx="36">
                  <c:v>4.3869999999999998E-4</c:v>
                </c:pt>
                <c:pt idx="37">
                  <c:v>4.1041E-4</c:v>
                </c:pt>
                <c:pt idx="38">
                  <c:v>3.8211000000000001E-4</c:v>
                </c:pt>
                <c:pt idx="39">
                  <c:v>3.5382000000000002E-4</c:v>
                </c:pt>
                <c:pt idx="40">
                  <c:v>3.2552999999999998E-4</c:v>
                </c:pt>
                <c:pt idx="41">
                  <c:v>2.9723E-4</c:v>
                </c:pt>
                <c:pt idx="42">
                  <c:v>2.6894000000000001E-4</c:v>
                </c:pt>
                <c:pt idx="43">
                  <c:v>2.4064E-4</c:v>
                </c:pt>
                <c:pt idx="44">
                  <c:v>2.1235000000000001E-4</c:v>
                </c:pt>
                <c:pt idx="45">
                  <c:v>1.8406E-4</c:v>
                </c:pt>
                <c:pt idx="46">
                  <c:v>1.5576000000000001E-4</c:v>
                </c:pt>
                <c:pt idx="47">
                  <c:v>1.2747E-4</c:v>
                </c:pt>
                <c:pt idx="48" formatCode="0.00E+00">
                  <c:v>9.9199999999999999E-5</c:v>
                </c:pt>
                <c:pt idx="49" formatCode="0.00E+00">
                  <c:v>7.0900000000000002E-5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D9-436B-8DAD-6B878C12B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497576"/>
        <c:axId val="652497936"/>
      </c:lineChart>
      <c:catAx>
        <c:axId val="652497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Epochs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alpha val="9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497936"/>
        <c:crosses val="autoZero"/>
        <c:auto val="1"/>
        <c:lblAlgn val="ctr"/>
        <c:lblOffset val="100"/>
        <c:noMultiLvlLbl val="0"/>
      </c:catAx>
      <c:valAx>
        <c:axId val="65249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Learning</a:t>
                </a:r>
                <a:r>
                  <a:rPr lang="en-US" baseline="0"/>
                  <a:t> rate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497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32825896762905"/>
          <c:y val="0.17650408282298044"/>
          <c:w val="0.43769998766361656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Loss Functions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761592300962387E-2"/>
          <c:y val="0.17171296296296296"/>
          <c:w val="0.87073840769903765"/>
          <c:h val="0.64681284631087776"/>
        </c:manualLayout>
      </c:layout>
      <c:lineChart>
        <c:grouping val="standard"/>
        <c:varyColors val="0"/>
        <c:ser>
          <c:idx val="0"/>
          <c:order val="0"/>
          <c:tx>
            <c:strRef>
              <c:f>results!$B$1</c:f>
              <c:strCache>
                <c:ptCount val="1"/>
                <c:pt idx="0">
                  <c:v>bbox_loss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results!$B$2:$B$51</c:f>
              <c:numCache>
                <c:formatCode>General</c:formatCode>
                <c:ptCount val="50"/>
                <c:pt idx="0">
                  <c:v>2.2000999999999999</c:v>
                </c:pt>
                <c:pt idx="1">
                  <c:v>1.8735999999999999</c:v>
                </c:pt>
                <c:pt idx="2">
                  <c:v>1.8979999999999999</c:v>
                </c:pt>
                <c:pt idx="3">
                  <c:v>1.8163</c:v>
                </c:pt>
                <c:pt idx="4">
                  <c:v>1.8148</c:v>
                </c:pt>
                <c:pt idx="5">
                  <c:v>1.7763</c:v>
                </c:pt>
                <c:pt idx="6">
                  <c:v>1.7888999999999999</c:v>
                </c:pt>
                <c:pt idx="7">
                  <c:v>1.7706</c:v>
                </c:pt>
                <c:pt idx="8">
                  <c:v>1.7232000000000001</c:v>
                </c:pt>
                <c:pt idx="9">
                  <c:v>1.7343</c:v>
                </c:pt>
                <c:pt idx="10">
                  <c:v>1.7353000000000001</c:v>
                </c:pt>
                <c:pt idx="11">
                  <c:v>1.7445999999999999</c:v>
                </c:pt>
                <c:pt idx="12">
                  <c:v>1.7433000000000001</c:v>
                </c:pt>
                <c:pt idx="13">
                  <c:v>1.6909000000000001</c:v>
                </c:pt>
                <c:pt idx="14">
                  <c:v>1.6482000000000001</c:v>
                </c:pt>
                <c:pt idx="15">
                  <c:v>1.6471</c:v>
                </c:pt>
                <c:pt idx="16">
                  <c:v>1.6950000000000001</c:v>
                </c:pt>
                <c:pt idx="17">
                  <c:v>1.6825000000000001</c:v>
                </c:pt>
                <c:pt idx="18">
                  <c:v>1.6637999999999999</c:v>
                </c:pt>
                <c:pt idx="19">
                  <c:v>1.6507000000000001</c:v>
                </c:pt>
                <c:pt idx="20">
                  <c:v>1.6332</c:v>
                </c:pt>
                <c:pt idx="21">
                  <c:v>1.6359999999999999</c:v>
                </c:pt>
                <c:pt idx="22">
                  <c:v>1.6376999999999999</c:v>
                </c:pt>
                <c:pt idx="23">
                  <c:v>1.6181000000000001</c:v>
                </c:pt>
                <c:pt idx="24">
                  <c:v>1.5683</c:v>
                </c:pt>
                <c:pt idx="25">
                  <c:v>1.5961000000000001</c:v>
                </c:pt>
                <c:pt idx="26">
                  <c:v>1.6203000000000001</c:v>
                </c:pt>
                <c:pt idx="27">
                  <c:v>1.5993999999999999</c:v>
                </c:pt>
                <c:pt idx="28">
                  <c:v>1.5684</c:v>
                </c:pt>
                <c:pt idx="29">
                  <c:v>1.5696000000000001</c:v>
                </c:pt>
                <c:pt idx="30">
                  <c:v>1.5749</c:v>
                </c:pt>
                <c:pt idx="31">
                  <c:v>1.5815999999999999</c:v>
                </c:pt>
                <c:pt idx="32">
                  <c:v>1.5435000000000001</c:v>
                </c:pt>
                <c:pt idx="33">
                  <c:v>1.5619000000000001</c:v>
                </c:pt>
                <c:pt idx="34">
                  <c:v>1.5569999999999999</c:v>
                </c:pt>
                <c:pt idx="35">
                  <c:v>1.5443</c:v>
                </c:pt>
                <c:pt idx="36">
                  <c:v>1.5128999999999999</c:v>
                </c:pt>
                <c:pt idx="37">
                  <c:v>1.5529999999999999</c:v>
                </c:pt>
                <c:pt idx="38">
                  <c:v>1.5306999999999999</c:v>
                </c:pt>
                <c:pt idx="39">
                  <c:v>1.5228999999999999</c:v>
                </c:pt>
                <c:pt idx="40">
                  <c:v>1.5248999999999999</c:v>
                </c:pt>
                <c:pt idx="41">
                  <c:v>1.5119</c:v>
                </c:pt>
                <c:pt idx="42">
                  <c:v>1.5185</c:v>
                </c:pt>
                <c:pt idx="43">
                  <c:v>1.492</c:v>
                </c:pt>
                <c:pt idx="44">
                  <c:v>1.4698</c:v>
                </c:pt>
                <c:pt idx="45">
                  <c:v>1.4673</c:v>
                </c:pt>
                <c:pt idx="46">
                  <c:v>1.4792000000000001</c:v>
                </c:pt>
                <c:pt idx="47">
                  <c:v>1.4412</c:v>
                </c:pt>
                <c:pt idx="48">
                  <c:v>1.4503999999999999</c:v>
                </c:pt>
                <c:pt idx="49">
                  <c:v>1.4711000000000001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25-4FD2-9EC5-2A5A5B3B05C1}"/>
            </c:ext>
          </c:extLst>
        </c:ser>
        <c:ser>
          <c:idx val="1"/>
          <c:order val="1"/>
          <c:tx>
            <c:strRef>
              <c:f>results!$C$1</c:f>
              <c:strCache>
                <c:ptCount val="1"/>
                <c:pt idx="0">
                  <c:v>classification_loss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results!$C$2:$C$51</c:f>
              <c:numCache>
                <c:formatCode>General</c:formatCode>
                <c:ptCount val="50"/>
                <c:pt idx="0">
                  <c:v>3.4508000000000001</c:v>
                </c:pt>
                <c:pt idx="1">
                  <c:v>2.4258000000000002</c:v>
                </c:pt>
                <c:pt idx="2">
                  <c:v>2.1364999999999998</c:v>
                </c:pt>
                <c:pt idx="3">
                  <c:v>2.0988000000000002</c:v>
                </c:pt>
                <c:pt idx="4">
                  <c:v>2.0192999999999999</c:v>
                </c:pt>
                <c:pt idx="5">
                  <c:v>1.9179999999999999</c:v>
                </c:pt>
                <c:pt idx="6">
                  <c:v>1.8047</c:v>
                </c:pt>
                <c:pt idx="7">
                  <c:v>1.7908999999999999</c:v>
                </c:pt>
                <c:pt idx="8">
                  <c:v>1.7209000000000001</c:v>
                </c:pt>
                <c:pt idx="9">
                  <c:v>1.6016999999999999</c:v>
                </c:pt>
                <c:pt idx="10">
                  <c:v>1.6253</c:v>
                </c:pt>
                <c:pt idx="11">
                  <c:v>1.5989</c:v>
                </c:pt>
                <c:pt idx="12">
                  <c:v>1.6093</c:v>
                </c:pt>
                <c:pt idx="13">
                  <c:v>1.5543</c:v>
                </c:pt>
                <c:pt idx="14">
                  <c:v>1.4354</c:v>
                </c:pt>
                <c:pt idx="15">
                  <c:v>1.4985999999999999</c:v>
                </c:pt>
                <c:pt idx="16">
                  <c:v>1.5033000000000001</c:v>
                </c:pt>
                <c:pt idx="17">
                  <c:v>1.4603999999999999</c:v>
                </c:pt>
                <c:pt idx="18">
                  <c:v>1.4127000000000001</c:v>
                </c:pt>
                <c:pt idx="19">
                  <c:v>1.4131</c:v>
                </c:pt>
                <c:pt idx="20">
                  <c:v>1.4226000000000001</c:v>
                </c:pt>
                <c:pt idx="21">
                  <c:v>1.383</c:v>
                </c:pt>
                <c:pt idx="22">
                  <c:v>1.3847</c:v>
                </c:pt>
                <c:pt idx="23">
                  <c:v>1.3289</c:v>
                </c:pt>
                <c:pt idx="24">
                  <c:v>1.2905</c:v>
                </c:pt>
                <c:pt idx="25">
                  <c:v>1.3273999999999999</c:v>
                </c:pt>
                <c:pt idx="26">
                  <c:v>1.3194999999999999</c:v>
                </c:pt>
                <c:pt idx="27">
                  <c:v>1.3033999999999999</c:v>
                </c:pt>
                <c:pt idx="28">
                  <c:v>1.3232999999999999</c:v>
                </c:pt>
                <c:pt idx="29">
                  <c:v>1.2363</c:v>
                </c:pt>
                <c:pt idx="30">
                  <c:v>1.2087000000000001</c:v>
                </c:pt>
                <c:pt idx="31">
                  <c:v>1.2617</c:v>
                </c:pt>
                <c:pt idx="32">
                  <c:v>1.1898</c:v>
                </c:pt>
                <c:pt idx="33">
                  <c:v>1.1956</c:v>
                </c:pt>
                <c:pt idx="34">
                  <c:v>1.2137</c:v>
                </c:pt>
                <c:pt idx="35">
                  <c:v>1.1323000000000001</c:v>
                </c:pt>
                <c:pt idx="36">
                  <c:v>1.1451</c:v>
                </c:pt>
                <c:pt idx="37">
                  <c:v>1.1274999999999999</c:v>
                </c:pt>
                <c:pt idx="38">
                  <c:v>1.1344000000000001</c:v>
                </c:pt>
                <c:pt idx="39">
                  <c:v>1.1276999999999999</c:v>
                </c:pt>
                <c:pt idx="40">
                  <c:v>1.1240000000000001</c:v>
                </c:pt>
                <c:pt idx="41">
                  <c:v>1.0848</c:v>
                </c:pt>
                <c:pt idx="42">
                  <c:v>1.0689</c:v>
                </c:pt>
                <c:pt idx="43">
                  <c:v>1.0628</c:v>
                </c:pt>
                <c:pt idx="44">
                  <c:v>1.0248999999999999</c:v>
                </c:pt>
                <c:pt idx="45">
                  <c:v>1.0328999999999999</c:v>
                </c:pt>
                <c:pt idx="46">
                  <c:v>1.0443</c:v>
                </c:pt>
                <c:pt idx="47">
                  <c:v>0.97591000000000006</c:v>
                </c:pt>
                <c:pt idx="48">
                  <c:v>0.98770999999999998</c:v>
                </c:pt>
                <c:pt idx="49">
                  <c:v>0.98878999999999995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5-4FD2-9EC5-2A5A5B3B0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5188184"/>
        <c:axId val="655186024"/>
      </c:lineChart>
      <c:catAx>
        <c:axId val="655188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Epochs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86024"/>
        <c:crosses val="autoZero"/>
        <c:auto val="1"/>
        <c:lblAlgn val="ctr"/>
        <c:lblOffset val="100"/>
        <c:noMultiLvlLbl val="0"/>
      </c:catAx>
      <c:valAx>
        <c:axId val="655186024"/>
        <c:scaling>
          <c:orientation val="minMax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Loss</a:t>
                </a:r>
                <a:r>
                  <a:rPr lang="en-US" baseline="0"/>
                  <a:t> values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88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85710848643919"/>
          <c:y val="0.17187445319335082"/>
          <c:w val="0.42142891513560804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Recall Function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46803446574171"/>
          <c:y val="0.16959304983996343"/>
          <c:w val="0.85710430123023318"/>
          <c:h val="0.67346453092540381"/>
        </c:manualLayout>
      </c:layout>
      <c:lineChart>
        <c:grouping val="stacked"/>
        <c:varyColors val="0"/>
        <c:ser>
          <c:idx val="0"/>
          <c:order val="0"/>
          <c:tx>
            <c:strRef>
              <c:f>results!$F$1</c:f>
              <c:strCache>
                <c:ptCount val="1"/>
                <c:pt idx="0">
                  <c:v>Recall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results!$F$2:$F$51</c:f>
              <c:numCache>
                <c:formatCode>General</c:formatCode>
                <c:ptCount val="50"/>
                <c:pt idx="0">
                  <c:v>0.21406</c:v>
                </c:pt>
                <c:pt idx="1">
                  <c:v>0.27300999999999997</c:v>
                </c:pt>
                <c:pt idx="2">
                  <c:v>0.15248</c:v>
                </c:pt>
                <c:pt idx="3">
                  <c:v>0.22653000000000001</c:v>
                </c:pt>
                <c:pt idx="4">
                  <c:v>0.22767999999999999</c:v>
                </c:pt>
                <c:pt idx="5">
                  <c:v>0.27556000000000003</c:v>
                </c:pt>
                <c:pt idx="6">
                  <c:v>0.38901999999999998</c:v>
                </c:pt>
                <c:pt idx="7">
                  <c:v>0.40314</c:v>
                </c:pt>
                <c:pt idx="8">
                  <c:v>0.43811</c:v>
                </c:pt>
                <c:pt idx="9">
                  <c:v>0.34086</c:v>
                </c:pt>
                <c:pt idx="10">
                  <c:v>0.49907000000000001</c:v>
                </c:pt>
                <c:pt idx="11">
                  <c:v>0.47404000000000002</c:v>
                </c:pt>
                <c:pt idx="12">
                  <c:v>0.53991999999999996</c:v>
                </c:pt>
                <c:pt idx="13">
                  <c:v>0.42202000000000001</c:v>
                </c:pt>
                <c:pt idx="14">
                  <c:v>0.49740000000000001</c:v>
                </c:pt>
                <c:pt idx="15">
                  <c:v>0.45412999999999998</c:v>
                </c:pt>
                <c:pt idx="16">
                  <c:v>0.47339999999999999</c:v>
                </c:pt>
                <c:pt idx="17">
                  <c:v>0.52359999999999995</c:v>
                </c:pt>
                <c:pt idx="18">
                  <c:v>0.53512000000000004</c:v>
                </c:pt>
                <c:pt idx="19">
                  <c:v>0.50287000000000004</c:v>
                </c:pt>
                <c:pt idx="20">
                  <c:v>0.54393999999999998</c:v>
                </c:pt>
                <c:pt idx="21">
                  <c:v>0.56472</c:v>
                </c:pt>
                <c:pt idx="22">
                  <c:v>0.50961000000000001</c:v>
                </c:pt>
                <c:pt idx="23">
                  <c:v>0.56176000000000004</c:v>
                </c:pt>
                <c:pt idx="24">
                  <c:v>0.52861999999999998</c:v>
                </c:pt>
                <c:pt idx="25">
                  <c:v>0.52910999999999997</c:v>
                </c:pt>
                <c:pt idx="26">
                  <c:v>0.58508000000000004</c:v>
                </c:pt>
                <c:pt idx="27">
                  <c:v>0.58533999999999997</c:v>
                </c:pt>
                <c:pt idx="28">
                  <c:v>0.57157000000000002</c:v>
                </c:pt>
                <c:pt idx="29">
                  <c:v>0.52810000000000001</c:v>
                </c:pt>
                <c:pt idx="30">
                  <c:v>0.59319999999999995</c:v>
                </c:pt>
                <c:pt idx="31">
                  <c:v>0.58426</c:v>
                </c:pt>
                <c:pt idx="32">
                  <c:v>0.62170000000000003</c:v>
                </c:pt>
                <c:pt idx="33">
                  <c:v>0.62663000000000002</c:v>
                </c:pt>
                <c:pt idx="34">
                  <c:v>0.66124000000000005</c:v>
                </c:pt>
                <c:pt idx="35">
                  <c:v>0.65410999999999997</c:v>
                </c:pt>
                <c:pt idx="36">
                  <c:v>0.64985999999999999</c:v>
                </c:pt>
                <c:pt idx="37">
                  <c:v>0.65134999999999998</c:v>
                </c:pt>
                <c:pt idx="38">
                  <c:v>0.65737999999999996</c:v>
                </c:pt>
                <c:pt idx="39">
                  <c:v>0.68915999999999999</c:v>
                </c:pt>
                <c:pt idx="40">
                  <c:v>0.68161000000000005</c:v>
                </c:pt>
                <c:pt idx="41">
                  <c:v>0.66783999999999999</c:v>
                </c:pt>
                <c:pt idx="42">
                  <c:v>0.67093000000000003</c:v>
                </c:pt>
                <c:pt idx="43">
                  <c:v>0.65637000000000001</c:v>
                </c:pt>
                <c:pt idx="44">
                  <c:v>0.69569000000000003</c:v>
                </c:pt>
                <c:pt idx="45">
                  <c:v>0.68452999999999997</c:v>
                </c:pt>
                <c:pt idx="46">
                  <c:v>0.68784000000000001</c:v>
                </c:pt>
                <c:pt idx="47">
                  <c:v>0.69637000000000004</c:v>
                </c:pt>
                <c:pt idx="48">
                  <c:v>0.69430999999999998</c:v>
                </c:pt>
                <c:pt idx="49">
                  <c:v>0.69671000000000005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E1-4D4C-ACFF-ECFC587C9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7274816"/>
        <c:axId val="697275176"/>
      </c:lineChart>
      <c:catAx>
        <c:axId val="697274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Epochs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7275176"/>
        <c:crosses val="autoZero"/>
        <c:auto val="1"/>
        <c:lblAlgn val="ctr"/>
        <c:lblOffset val="100"/>
        <c:noMultiLvlLbl val="0"/>
      </c:catAx>
      <c:valAx>
        <c:axId val="69727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Recall</a:t>
                </a:r>
                <a:r>
                  <a:rPr lang="en-US" baseline="0"/>
                  <a:t> values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7274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Precision Function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8647481768362"/>
          <c:y val="0.17147480351363847"/>
          <c:w val="0.85219805586190978"/>
          <c:h val="0.66521818267862143"/>
        </c:manualLayout>
      </c:layout>
      <c:lineChart>
        <c:grouping val="stacked"/>
        <c:varyColors val="0"/>
        <c:ser>
          <c:idx val="0"/>
          <c:order val="0"/>
          <c:tx>
            <c:strRef>
              <c:f>results!$E$1</c:f>
              <c:strCache>
                <c:ptCount val="1"/>
                <c:pt idx="0">
                  <c:v>Precision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cat>
          <c:val>
            <c:numRef>
              <c:f>results!$E$2:$E$51</c:f>
              <c:numCache>
                <c:formatCode>General</c:formatCode>
                <c:ptCount val="50"/>
                <c:pt idx="0">
                  <c:v>3.8600000000000001E-3</c:v>
                </c:pt>
                <c:pt idx="1">
                  <c:v>0.21840999999999999</c:v>
                </c:pt>
                <c:pt idx="2">
                  <c:v>0.23582</c:v>
                </c:pt>
                <c:pt idx="3">
                  <c:v>0.22395000000000001</c:v>
                </c:pt>
                <c:pt idx="4">
                  <c:v>0.23924999999999999</c:v>
                </c:pt>
                <c:pt idx="5">
                  <c:v>0.29631000000000002</c:v>
                </c:pt>
                <c:pt idx="6">
                  <c:v>0.40436</c:v>
                </c:pt>
                <c:pt idx="7">
                  <c:v>0.46777999999999997</c:v>
                </c:pt>
                <c:pt idx="8">
                  <c:v>0.46039000000000002</c:v>
                </c:pt>
                <c:pt idx="9">
                  <c:v>0.45723999999999998</c:v>
                </c:pt>
                <c:pt idx="10">
                  <c:v>0.54237000000000002</c:v>
                </c:pt>
                <c:pt idx="11">
                  <c:v>0.55206999999999995</c:v>
                </c:pt>
                <c:pt idx="12">
                  <c:v>0.50085000000000002</c:v>
                </c:pt>
                <c:pt idx="13">
                  <c:v>0.48060000000000003</c:v>
                </c:pt>
                <c:pt idx="14">
                  <c:v>0.60546</c:v>
                </c:pt>
                <c:pt idx="15">
                  <c:v>0.57955000000000001</c:v>
                </c:pt>
                <c:pt idx="16">
                  <c:v>0.55476999999999999</c:v>
                </c:pt>
                <c:pt idx="17">
                  <c:v>0.60709999999999997</c:v>
                </c:pt>
                <c:pt idx="18">
                  <c:v>0.65359999999999996</c:v>
                </c:pt>
                <c:pt idx="19">
                  <c:v>0.62885999999999997</c:v>
                </c:pt>
                <c:pt idx="20">
                  <c:v>0.68023999999999996</c:v>
                </c:pt>
                <c:pt idx="21">
                  <c:v>0.61975000000000002</c:v>
                </c:pt>
                <c:pt idx="22">
                  <c:v>0.63497999999999999</c:v>
                </c:pt>
                <c:pt idx="23">
                  <c:v>0.68464000000000003</c:v>
                </c:pt>
                <c:pt idx="24">
                  <c:v>0.69513000000000003</c:v>
                </c:pt>
                <c:pt idx="25">
                  <c:v>0.60184000000000004</c:v>
                </c:pt>
                <c:pt idx="26">
                  <c:v>0.69850000000000001</c:v>
                </c:pt>
                <c:pt idx="27">
                  <c:v>0.71023999999999998</c:v>
                </c:pt>
                <c:pt idx="28">
                  <c:v>0.64997000000000005</c:v>
                </c:pt>
                <c:pt idx="29">
                  <c:v>0.63998999999999995</c:v>
                </c:pt>
                <c:pt idx="30">
                  <c:v>0.71067999999999998</c:v>
                </c:pt>
                <c:pt idx="31">
                  <c:v>0.76370000000000005</c:v>
                </c:pt>
                <c:pt idx="32">
                  <c:v>0.73402000000000001</c:v>
                </c:pt>
                <c:pt idx="33">
                  <c:v>0.74841000000000002</c:v>
                </c:pt>
                <c:pt idx="34">
                  <c:v>0.69833000000000001</c:v>
                </c:pt>
                <c:pt idx="35">
                  <c:v>0.80120999999999998</c:v>
                </c:pt>
                <c:pt idx="36">
                  <c:v>0.76990000000000003</c:v>
                </c:pt>
                <c:pt idx="37">
                  <c:v>0.76326000000000005</c:v>
                </c:pt>
                <c:pt idx="38">
                  <c:v>0.78091999999999995</c:v>
                </c:pt>
                <c:pt idx="39">
                  <c:v>0.79552999999999996</c:v>
                </c:pt>
                <c:pt idx="40">
                  <c:v>0.75095000000000001</c:v>
                </c:pt>
                <c:pt idx="41">
                  <c:v>0.78691</c:v>
                </c:pt>
                <c:pt idx="42">
                  <c:v>0.81857999999999997</c:v>
                </c:pt>
                <c:pt idx="43">
                  <c:v>0.77973999999999999</c:v>
                </c:pt>
                <c:pt idx="44">
                  <c:v>0.80801000000000001</c:v>
                </c:pt>
                <c:pt idx="45">
                  <c:v>0.78990000000000005</c:v>
                </c:pt>
                <c:pt idx="46">
                  <c:v>0.79452</c:v>
                </c:pt>
                <c:pt idx="47">
                  <c:v>0.79269999999999996</c:v>
                </c:pt>
                <c:pt idx="48">
                  <c:v>0.82908000000000004</c:v>
                </c:pt>
                <c:pt idx="49">
                  <c:v>0.81767999999999996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03-46BF-820D-49C447B00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9954800"/>
        <c:axId val="649955160"/>
      </c:lineChart>
      <c:catAx>
        <c:axId val="649954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Epochs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955160"/>
        <c:crosses val="autoZero"/>
        <c:auto val="1"/>
        <c:lblAlgn val="ctr"/>
        <c:lblOffset val="100"/>
        <c:noMultiLvlLbl val="0"/>
      </c:catAx>
      <c:valAx>
        <c:axId val="649955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Precision</a:t>
                </a:r>
                <a:r>
                  <a:rPr lang="en-US" baseline="0"/>
                  <a:t> values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95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60AB6-05B1-41E2-B5A1-D1460F4D1BEE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62011-AA72-4FB8-B495-AB7E3401002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DBB28-F36C-0CB5-9ECF-3323521A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06748E9-FFEE-7E41-0A99-FFDB10CEC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2FE045F-9DB6-B212-D854-A6A2F1407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F4673B-145F-DCE7-7F05-62AF12E0A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70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5120D-4E07-34E7-482B-66F7E235E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B6820F-DA54-1121-59FE-A52688FDB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8BDCD8-97AC-8602-FE16-3CA81480C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41E892-850A-FD40-A79A-37679D0FE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1B4F9-E5E7-B6F6-099B-6B689B07B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105F60A-99CB-06EE-01D5-89DB14F13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31382A-6E8F-EF29-5769-665242796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040BAD-02B4-220D-BC08-89BB6A5D5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8F33A-1656-6593-2860-0B79CD743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FCAD11-4312-881F-B7F4-88ADEEF9A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0A6AA5-08C8-6E7D-31D5-43DD3CEFE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4ABBAC-C2FE-B272-AAAD-21BC458CA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1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42F42-2891-19E0-EAA8-709017666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DEA892-E20C-AA28-F264-681E620BE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4403CE1-FA3A-5C8C-2EF1-D5ABA4CAB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649119-947C-928E-95DE-C443D7D33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50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FE968-81D2-3D97-24D9-EEA1A8EAE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D884C5-32DB-03CA-B931-C9B5A3EA2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290A386-7CCC-902A-0D3A-D97C57FFAD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21374B-8258-EA8C-5E61-E2ACC0B88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71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6F70-370A-46BA-68EC-7720CEF7B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95D828F-F858-6D7E-2EA2-5C45BCA807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4CC118-AC8A-8E2C-85DB-D32B10775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5F1E8E-15A3-F71D-13C3-2CB4E355B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48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62011-AA72-4FB8-B495-AB7E340100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85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77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58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579941" y="365125"/>
            <a:ext cx="45719" cy="13255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12850"/>
            <a:ext cx="10515600" cy="433388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440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wrap="square" anchor="t">
            <a:noAutofit/>
          </a:bodyPr>
          <a:lstStyle>
            <a:lvl1pPr algn="l">
              <a:defRPr sz="54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744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58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579941" y="365125"/>
            <a:ext cx="45719" cy="13255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12850"/>
            <a:ext cx="10515600" cy="433388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0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58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579941" y="365125"/>
            <a:ext cx="45719" cy="13255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212850"/>
            <a:ext cx="10515600" cy="433388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30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58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79941" y="365125"/>
            <a:ext cx="45719" cy="13255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212850"/>
            <a:ext cx="10515600" cy="433388"/>
          </a:xfr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92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5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5EDD92-654A-A74D-9411-BA6A10889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6CFD16-7E79-CD46-A4E9-7BE4C05EC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9" name="Segnaposto numero diapositiva 15">
            <a:extLst>
              <a:ext uri="{FF2B5EF4-FFF2-40B4-BE49-F238E27FC236}">
                <a16:creationId xmlns:a16="http://schemas.microsoft.com/office/drawing/2014/main" id="{6BE70E80-DEAC-4F7E-A021-9E7FB1B3E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2878" y="6356350"/>
            <a:ext cx="500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6B6FDEF-3B93-4AC9-B7F2-93262FCCE25E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91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0">
                <a:srgbClr val="00206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353800" y="6368703"/>
            <a:ext cx="838198" cy="520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757E08-C0A5-44FD-B05E-A6F80FA6FB8F}" type="slidenum">
              <a:rPr lang="en-US" sz="1000" smtClean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z="1000" dirty="0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1D85CA-1566-4FF9-9745-FBCC8B34278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4549" t="6000" r="4549" b="6000"/>
          <a:stretch>
            <a:fillRect/>
          </a:stretch>
        </p:blipFill>
        <p:spPr>
          <a:xfrm>
            <a:off x="0" y="6261100"/>
            <a:ext cx="596900" cy="596900"/>
          </a:xfrm>
          <a:custGeom>
            <a:avLst/>
            <a:gdLst>
              <a:gd name="connsiteX0" fmla="*/ 3017520 w 6035039"/>
              <a:gd name="connsiteY0" fmla="*/ 0 h 6035040"/>
              <a:gd name="connsiteX1" fmla="*/ 6035039 w 6035039"/>
              <a:gd name="connsiteY1" fmla="*/ 3017520 h 6035040"/>
              <a:gd name="connsiteX2" fmla="*/ 3017520 w 6035039"/>
              <a:gd name="connsiteY2" fmla="*/ 6035040 h 6035040"/>
              <a:gd name="connsiteX3" fmla="*/ 0 w 6035039"/>
              <a:gd name="connsiteY3" fmla="*/ 3017520 h 6035040"/>
              <a:gd name="connsiteX4" fmla="*/ 3017520 w 6035039"/>
              <a:gd name="connsiteY4" fmla="*/ 0 h 603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039" h="6035040">
                <a:moveTo>
                  <a:pt x="3017520" y="0"/>
                </a:moveTo>
                <a:cubicBezTo>
                  <a:pt x="4684051" y="0"/>
                  <a:pt x="6035039" y="1350990"/>
                  <a:pt x="6035039" y="3017520"/>
                </a:cubicBezTo>
                <a:cubicBezTo>
                  <a:pt x="6035039" y="4684050"/>
                  <a:pt x="4684051" y="6035040"/>
                  <a:pt x="3017520" y="6035040"/>
                </a:cubicBezTo>
                <a:cubicBezTo>
                  <a:pt x="1350990" y="6035040"/>
                  <a:pt x="0" y="4684050"/>
                  <a:pt x="0" y="3017520"/>
                </a:cubicBezTo>
                <a:cubicBezTo>
                  <a:pt x="0" y="1350990"/>
                  <a:pt x="1350990" y="0"/>
                  <a:pt x="3017520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E0019D-EE0F-4322-95FD-69F0880D767D}"/>
              </a:ext>
            </a:extLst>
          </p:cNvPr>
          <p:cNvSpPr txBox="1"/>
          <p:nvPr userDrawn="1"/>
        </p:nvSpPr>
        <p:spPr>
          <a:xfrm>
            <a:off x="1554192" y="6453286"/>
            <a:ext cx="908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Digital Optics and Machine Learning algorithms for Aircraft Maintenance – S. Merola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45C28ED-B4AB-8E25-E315-F5F91649CD75}"/>
              </a:ext>
            </a:extLst>
          </p:cNvPr>
          <p:cNvSpPr>
            <a:spLocks noChangeAspect="1"/>
          </p:cNvSpPr>
          <p:nvPr userDrawn="1"/>
        </p:nvSpPr>
        <p:spPr>
          <a:xfrm>
            <a:off x="641985" y="6265835"/>
            <a:ext cx="576000" cy="576000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10" descr="Schermata 2013-06-16 alle 20">
            <a:extLst>
              <a:ext uri="{FF2B5EF4-FFF2-40B4-BE49-F238E27FC236}">
                <a16:creationId xmlns:a16="http://schemas.microsoft.com/office/drawing/2014/main" id="{8E3D921C-48BA-355D-235F-44539CFD0A1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73" y="6386101"/>
            <a:ext cx="368425" cy="33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6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71" r:id="rId4"/>
    <p:sldLayoutId id="2147483664" r:id="rId5"/>
    <p:sldLayoutId id="2147483665" r:id="rId6"/>
    <p:sldLayoutId id="2147483666" r:id="rId7"/>
    <p:sldLayoutId id="2147483667" r:id="rId8"/>
    <p:sldLayoutId id="2147483672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openxmlformats.org/officeDocument/2006/relationships/hyperlink" Target="mailto:gennarodimauro9@gmail.com" TargetMode="External"/><Relationship Id="rId4" Type="http://schemas.openxmlformats.org/officeDocument/2006/relationships/hyperlink" Target="mailto:salvatore.merola@unina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en/computer-desktop-computer-icon-1294809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11" Type="http://schemas.openxmlformats.org/officeDocument/2006/relationships/image" Target="../media/image53.jpg"/><Relationship Id="rId5" Type="http://schemas.openxmlformats.org/officeDocument/2006/relationships/image" Target="../media/image5.jp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jpeg"/><Relationship Id="rId7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gennarodimauro9@gmail.com" TargetMode="External"/><Relationship Id="rId5" Type="http://schemas.openxmlformats.org/officeDocument/2006/relationships/hyperlink" Target="mailto:salvatore.merola@unina.it" TargetMode="Externa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24F57-284C-3646-B401-69563D177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04E7B0-6DCE-5D48-8531-C156CA3C43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CCDD105-2E9D-5648-9564-B11736C104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Università degli Studi di Napoli Federico II - Wikipedia">
            <a:extLst>
              <a:ext uri="{FF2B5EF4-FFF2-40B4-BE49-F238E27FC236}">
                <a16:creationId xmlns:a16="http://schemas.microsoft.com/office/drawing/2014/main" id="{4928E9A2-6056-594C-B821-8B532764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0"/>
            <a:ext cx="6884987" cy="68580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40078E78-3B12-A66F-443E-EB57D0D9A43D}"/>
              </a:ext>
            </a:extLst>
          </p:cNvPr>
          <p:cNvSpPr>
            <a:spLocks noChangeAspect="1"/>
          </p:cNvSpPr>
          <p:nvPr/>
        </p:nvSpPr>
        <p:spPr>
          <a:xfrm>
            <a:off x="-17095" y="-1"/>
            <a:ext cx="8066715" cy="6858000"/>
          </a:xfrm>
          <a:custGeom>
            <a:avLst/>
            <a:gdLst>
              <a:gd name="connsiteX0" fmla="*/ 0 w 8066715"/>
              <a:gd name="connsiteY0" fmla="*/ 0 h 6858000"/>
              <a:gd name="connsiteX1" fmla="*/ 8066715 w 8066715"/>
              <a:gd name="connsiteY1" fmla="*/ 0 h 6858000"/>
              <a:gd name="connsiteX2" fmla="*/ 8053410 w 8066715"/>
              <a:gd name="connsiteY2" fmla="*/ 2376 h 6858000"/>
              <a:gd name="connsiteX3" fmla="*/ 5260631 w 8066715"/>
              <a:gd name="connsiteY3" fmla="*/ 3429000 h 6858000"/>
              <a:gd name="connsiteX4" fmla="*/ 8053410 w 8066715"/>
              <a:gd name="connsiteY4" fmla="*/ 6855624 h 6858000"/>
              <a:gd name="connsiteX5" fmla="*/ 8066715 w 8066715"/>
              <a:gd name="connsiteY5" fmla="*/ 6858000 h 6858000"/>
              <a:gd name="connsiteX6" fmla="*/ 0 w 8066715"/>
              <a:gd name="connsiteY6" fmla="*/ 6858000 h 6858000"/>
              <a:gd name="connsiteX7" fmla="*/ 0 w 80667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66715" h="6858000">
                <a:moveTo>
                  <a:pt x="0" y="0"/>
                </a:moveTo>
                <a:lnTo>
                  <a:pt x="8066715" y="0"/>
                </a:lnTo>
                <a:lnTo>
                  <a:pt x="8053410" y="2376"/>
                </a:lnTo>
                <a:cubicBezTo>
                  <a:pt x="6459574" y="328522"/>
                  <a:pt x="5260631" y="1738747"/>
                  <a:pt x="5260631" y="3429000"/>
                </a:cubicBezTo>
                <a:cubicBezTo>
                  <a:pt x="5260631" y="5119253"/>
                  <a:pt x="6459574" y="6529478"/>
                  <a:pt x="8053410" y="6855624"/>
                </a:cubicBezTo>
                <a:lnTo>
                  <a:pt x="806671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pic>
        <p:nvPicPr>
          <p:cNvPr id="8" name="Picture 8" descr="800 anni di saperi - 800 anni Unina">
            <a:extLst>
              <a:ext uri="{FF2B5EF4-FFF2-40B4-BE49-F238E27FC236}">
                <a16:creationId xmlns:a16="http://schemas.microsoft.com/office/drawing/2014/main" id="{3B27E5F7-9B18-2C37-3DE2-401F74DC2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2" t="19802"/>
          <a:stretch/>
        </p:blipFill>
        <p:spPr bwMode="auto">
          <a:xfrm flipH="1">
            <a:off x="0" y="1352440"/>
            <a:ext cx="3225800" cy="55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17B7755-F6D5-AFB1-E44E-56CE04E5DB34}"/>
              </a:ext>
            </a:extLst>
          </p:cNvPr>
          <p:cNvSpPr/>
          <p:nvPr/>
        </p:nvSpPr>
        <p:spPr>
          <a:xfrm flipH="1">
            <a:off x="-17095" y="1352438"/>
            <a:ext cx="3437871" cy="550556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D8F183-1858-4943-B221-E75C986A29CA}"/>
              </a:ext>
            </a:extLst>
          </p:cNvPr>
          <p:cNvSpPr txBox="1"/>
          <p:nvPr/>
        </p:nvSpPr>
        <p:spPr>
          <a:xfrm>
            <a:off x="828511" y="2173690"/>
            <a:ext cx="3966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Digital Optics and Machine Learning algorithms for </a:t>
            </a:r>
          </a:p>
          <a:p>
            <a:r>
              <a:rPr lang="en-US" sz="3600" dirty="0">
                <a:solidFill>
                  <a:srgbClr val="00206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Aircraft Maintenance</a:t>
            </a:r>
            <a:endParaRPr lang="it-IT" sz="3600" dirty="0">
              <a:solidFill>
                <a:srgbClr val="00206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9D98708-891C-E769-F365-65355F24C3C8}"/>
              </a:ext>
            </a:extLst>
          </p:cNvPr>
          <p:cNvSpPr txBox="1"/>
          <p:nvPr/>
        </p:nvSpPr>
        <p:spPr>
          <a:xfrm>
            <a:off x="828511" y="5076067"/>
            <a:ext cx="42822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Salvatore Merola</a:t>
            </a: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Ph.D. student in Industrial Engineering</a:t>
            </a:r>
          </a:p>
          <a:p>
            <a:r>
              <a:rPr lang="en-US" sz="1400" dirty="0" err="1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  <a:hlinkClick r:id="rId4"/>
              </a:rPr>
              <a:t>salvatore.merola@unina.it</a:t>
            </a:r>
            <a:r>
              <a:rPr lang="en-US" sz="1400" dirty="0" err="1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|</a:t>
            </a:r>
            <a:r>
              <a:rPr lang="en-US" sz="1400" dirty="0" err="1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  <a:hlinkClick r:id="rId5"/>
              </a:rPr>
              <a:t>savimerola@outlook.it</a:t>
            </a:r>
            <a:endParaRPr lang="en-US" sz="1400" dirty="0">
              <a:solidFill>
                <a:srgbClr val="00206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Department of Industrial Engineering</a:t>
            </a: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University of Naples Federico II</a:t>
            </a: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Via  Claudio 21, 80125, Naples, IT</a:t>
            </a:r>
          </a:p>
        </p:txBody>
      </p:sp>
      <p:pic>
        <p:nvPicPr>
          <p:cNvPr id="10" name="Immagine 9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1EB8D7CB-B662-B969-6642-2042F5734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85" y="222757"/>
            <a:ext cx="1526662" cy="155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27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225A5-DFA9-4A6E-8BBA-14DB1591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F0928-8F2A-3952-6E1D-77584C65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</a:t>
            </a:r>
            <a:r>
              <a:rPr lang="en-US" sz="4000" dirty="0" err="1"/>
              <a:t>omputer</a:t>
            </a:r>
            <a:r>
              <a:rPr lang="en-US" sz="4000" dirty="0"/>
              <a:t> 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48325-58C7-2340-ABF6-F48565E02F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Box 86">
            <a:extLst>
              <a:ext uri="{FF2B5EF4-FFF2-40B4-BE49-F238E27FC236}">
                <a16:creationId xmlns:a16="http://schemas.microsoft.com/office/drawing/2014/main" id="{F6B86B87-77E2-56C7-48A4-DF30099D9468}"/>
              </a:ext>
            </a:extLst>
          </p:cNvPr>
          <p:cNvSpPr txBox="1"/>
          <p:nvPr/>
        </p:nvSpPr>
        <p:spPr>
          <a:xfrm>
            <a:off x="838200" y="1499235"/>
            <a:ext cx="1107699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4"/>
            </a:pP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Learning for Output </a:t>
            </a: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  <a:endParaRPr lang="en-US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schermata, Animazione, Gioco per PC, Software per videogiochi&#10;&#10;Descrizione generata automaticamente">
            <a:extLst>
              <a:ext uri="{FF2B5EF4-FFF2-40B4-BE49-F238E27FC236}">
                <a16:creationId xmlns:a16="http://schemas.microsoft.com/office/drawing/2014/main" id="{EE0997F4-0451-A843-1FA2-80198153E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99" t="-981" r="23199" b="981"/>
          <a:stretch/>
        </p:blipFill>
        <p:spPr>
          <a:xfrm>
            <a:off x="3265681" y="2877288"/>
            <a:ext cx="4640953" cy="2310531"/>
          </a:xfrm>
          <a:prstGeom prst="rect">
            <a:avLst/>
          </a:prstGeom>
        </p:spPr>
      </p:pic>
      <p:pic>
        <p:nvPicPr>
          <p:cNvPr id="11" name="Immagine 10" descr="Immagine che contiene satellite, trasporto, schermata, veicolo spaziale&#10;&#10;Descrizione generata automaticamente">
            <a:extLst>
              <a:ext uri="{FF2B5EF4-FFF2-40B4-BE49-F238E27FC236}">
                <a16:creationId xmlns:a16="http://schemas.microsoft.com/office/drawing/2014/main" id="{C9604BE0-03AB-381C-0275-8DC61938D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0"/>
          <a:stretch/>
        </p:blipFill>
        <p:spPr>
          <a:xfrm>
            <a:off x="276809" y="2877288"/>
            <a:ext cx="3657471" cy="2310532"/>
          </a:xfrm>
          <a:prstGeom prst="rect">
            <a:avLst/>
          </a:prstGeom>
        </p:spPr>
      </p:pic>
      <p:pic>
        <p:nvPicPr>
          <p:cNvPr id="13" name="Immagine 12" descr="Immagine che contiene schermata, design&#10;&#10;Descrizione generata automaticamente">
            <a:extLst>
              <a:ext uri="{FF2B5EF4-FFF2-40B4-BE49-F238E27FC236}">
                <a16:creationId xmlns:a16="http://schemas.microsoft.com/office/drawing/2014/main" id="{30C5F224-A840-A905-1FE6-A111F9597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1" r="1282"/>
          <a:stretch/>
        </p:blipFill>
        <p:spPr>
          <a:xfrm>
            <a:off x="8341798" y="2877288"/>
            <a:ext cx="3573393" cy="231053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E952B5-D381-DC31-89EC-C4DA17EF8C85}"/>
              </a:ext>
            </a:extLst>
          </p:cNvPr>
          <p:cNvSpPr txBox="1"/>
          <p:nvPr/>
        </p:nvSpPr>
        <p:spPr>
          <a:xfrm>
            <a:off x="276809" y="5486400"/>
            <a:ext cx="365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Object </a:t>
            </a:r>
            <a:r>
              <a:rPr lang="it-IT" dirty="0" err="1"/>
              <a:t>Detection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EE4CB2-61C9-B558-4316-97A20BEB0DA1}"/>
              </a:ext>
            </a:extLst>
          </p:cNvPr>
          <p:cNvSpPr txBox="1"/>
          <p:nvPr/>
        </p:nvSpPr>
        <p:spPr>
          <a:xfrm>
            <a:off x="4267264" y="5486400"/>
            <a:ext cx="365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Image </a:t>
            </a:r>
            <a:r>
              <a:rPr lang="it-IT" dirty="0" err="1"/>
              <a:t>segmentation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D22C91E-FB82-D498-AA6F-FC9018B70681}"/>
              </a:ext>
            </a:extLst>
          </p:cNvPr>
          <p:cNvSpPr txBox="1"/>
          <p:nvPr/>
        </p:nvSpPr>
        <p:spPr>
          <a:xfrm>
            <a:off x="8299758" y="5486400"/>
            <a:ext cx="3657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Pose </a:t>
            </a:r>
            <a:r>
              <a:rPr lang="it-IT" dirty="0" err="1"/>
              <a:t>estimation</a:t>
            </a:r>
            <a:endParaRPr lang="en-US" dirty="0"/>
          </a:p>
        </p:txBody>
      </p:sp>
      <p:pic>
        <p:nvPicPr>
          <p:cNvPr id="17" name="Immagine 16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00E9A47A-0523-5A6A-D463-1E4DEA89D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9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FE517-AB49-EDB2-186E-FCCFD01B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266211-FF1C-7A69-85BA-CA374BFB8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6218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DD311-B90D-38B9-79EE-45379A13B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5645-6D31-4F46-6E7F-54E278DC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Areas of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37064-AEB6-1991-AF01-475568BC5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Technology fields</a:t>
            </a:r>
          </a:p>
        </p:txBody>
      </p:sp>
      <p:pic>
        <p:nvPicPr>
          <p:cNvPr id="4" name="Immagine 3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2A9AB900-9F29-1B24-4030-111694993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sp>
        <p:nvSpPr>
          <p:cNvPr id="9" name="TextBox 86">
            <a:extLst>
              <a:ext uri="{FF2B5EF4-FFF2-40B4-BE49-F238E27FC236}">
                <a16:creationId xmlns:a16="http://schemas.microsoft.com/office/drawing/2014/main" id="{6E41A765-545C-93AB-1B3C-6746AF33974B}"/>
              </a:ext>
            </a:extLst>
          </p:cNvPr>
          <p:cNvSpPr txBox="1"/>
          <p:nvPr/>
        </p:nvSpPr>
        <p:spPr>
          <a:xfrm>
            <a:off x="838200" y="1853669"/>
            <a:ext cx="11188959" cy="3884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it-IT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Automotive: </a:t>
            </a:r>
            <a:r>
              <a:rPr lang="it-IT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Autonomous</a:t>
            </a:r>
            <a:r>
              <a:rPr lang="it-I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Vehicle</a:t>
            </a:r>
            <a:r>
              <a:rPr lang="it-I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(AV) , License Plate </a:t>
            </a:r>
            <a:r>
              <a:rPr lang="it-IT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Recognition</a:t>
            </a:r>
            <a:r>
              <a:rPr lang="it-I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(LPR), 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Healthcare: </a:t>
            </a:r>
            <a:r>
              <a:rPr lang="it-IT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medical</a:t>
            </a:r>
            <a:r>
              <a:rPr lang="it-I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images, </a:t>
            </a:r>
            <a:r>
              <a:rPr lang="it-IT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diagnostic</a:t>
            </a:r>
            <a:r>
              <a:rPr lang="it-I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imaging, remote </a:t>
            </a:r>
            <a:r>
              <a:rPr lang="it-IT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</a:t>
            </a:r>
            <a:r>
              <a:rPr lang="it-IT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monitoring, 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u="sng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Manufacturing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Quality control, Robotic automation, </a:t>
            </a:r>
            <a:r>
              <a:rPr lang="en-US" u="sng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Predictive maintenance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…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Agriculture: Precision agriculture, livestock monitoring, pest control, …</a:t>
            </a:r>
          </a:p>
          <a:p>
            <a:pPr>
              <a:lnSpc>
                <a:spcPct val="200000"/>
              </a:lnSpc>
            </a:pP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FF202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Aircraft field? </a:t>
            </a:r>
          </a:p>
        </p:txBody>
      </p:sp>
    </p:spTree>
    <p:extLst>
      <p:ext uri="{BB962C8B-B14F-4D97-AF65-F5344CB8AC3E}">
        <p14:creationId xmlns:p14="http://schemas.microsoft.com/office/powerpoint/2010/main" val="43972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D6B53-F1D7-BC07-065A-E5DC06042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CC7D91-28EF-462F-71D1-1D687428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</a:t>
            </a:r>
            <a:r>
              <a:rPr lang="en-US" dirty="0" err="1"/>
              <a:t>pplication</a:t>
            </a:r>
            <a:r>
              <a:rPr lang="en-US" dirty="0"/>
              <a:t> on Aircraft: Maintenance Tasks</a:t>
            </a:r>
          </a:p>
        </p:txBody>
      </p:sp>
    </p:spTree>
    <p:extLst>
      <p:ext uri="{BB962C8B-B14F-4D97-AF65-F5344CB8AC3E}">
        <p14:creationId xmlns:p14="http://schemas.microsoft.com/office/powerpoint/2010/main" val="332862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4E79B-B035-1173-41E0-F545A5E7C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3D4E-B028-1099-8F2A-1FBA77F6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Classical aircraft maintenance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C86F0-0C21-3AE2-D68A-BE6B27479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Aircraft maintenance processes</a:t>
            </a:r>
          </a:p>
        </p:txBody>
      </p:sp>
      <p:sp>
        <p:nvSpPr>
          <p:cNvPr id="3" name="TextBox 86">
            <a:extLst>
              <a:ext uri="{FF2B5EF4-FFF2-40B4-BE49-F238E27FC236}">
                <a16:creationId xmlns:a16="http://schemas.microsoft.com/office/drawing/2014/main" id="{FB35C6A5-CEAA-F93B-3296-93DF3D715B3A}"/>
              </a:ext>
            </a:extLst>
          </p:cNvPr>
          <p:cNvSpPr txBox="1"/>
          <p:nvPr/>
        </p:nvSpPr>
        <p:spPr>
          <a:xfrm>
            <a:off x="838200" y="1835008"/>
            <a:ext cx="976594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Steering Groups (MSG) – 3 :  </a:t>
            </a:r>
            <a:endParaRPr lang="en-US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F03122B-5D35-3505-1672-B2F3EB63AE6A}"/>
              </a:ext>
            </a:extLst>
          </p:cNvPr>
          <p:cNvCxnSpPr>
            <a:cxnSpLocks/>
          </p:cNvCxnSpPr>
          <p:nvPr/>
        </p:nvCxnSpPr>
        <p:spPr>
          <a:xfrm>
            <a:off x="1009291" y="2372264"/>
            <a:ext cx="0" cy="20490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EC3A5DE-5AC2-52CB-B507-77C940CC3FAF}"/>
              </a:ext>
            </a:extLst>
          </p:cNvPr>
          <p:cNvCxnSpPr>
            <a:cxnSpLocks/>
          </p:cNvCxnSpPr>
          <p:nvPr/>
        </p:nvCxnSpPr>
        <p:spPr>
          <a:xfrm>
            <a:off x="1009291" y="2912748"/>
            <a:ext cx="7936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0176809-1270-8464-7F90-66473102E3E2}"/>
              </a:ext>
            </a:extLst>
          </p:cNvPr>
          <p:cNvCxnSpPr>
            <a:cxnSpLocks/>
          </p:cNvCxnSpPr>
          <p:nvPr/>
        </p:nvCxnSpPr>
        <p:spPr>
          <a:xfrm>
            <a:off x="1009291" y="3654724"/>
            <a:ext cx="7936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40A67D0-F0EA-F397-A1AF-14CEA0656A41}"/>
              </a:ext>
            </a:extLst>
          </p:cNvPr>
          <p:cNvCxnSpPr>
            <a:cxnSpLocks/>
          </p:cNvCxnSpPr>
          <p:nvPr/>
        </p:nvCxnSpPr>
        <p:spPr>
          <a:xfrm>
            <a:off x="1009291" y="4421335"/>
            <a:ext cx="7936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86">
            <a:extLst>
              <a:ext uri="{FF2B5EF4-FFF2-40B4-BE49-F238E27FC236}">
                <a16:creationId xmlns:a16="http://schemas.microsoft.com/office/drawing/2014/main" id="{4F80A09A-4D5A-8797-2076-1599F6E979BA}"/>
              </a:ext>
            </a:extLst>
          </p:cNvPr>
          <p:cNvSpPr txBox="1"/>
          <p:nvPr/>
        </p:nvSpPr>
        <p:spPr>
          <a:xfrm>
            <a:off x="1896372" y="2670212"/>
            <a:ext cx="976594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MSI </a:t>
            </a:r>
            <a:r>
              <a:rPr lang="it-IT" sz="1600" i="1" kern="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determination</a:t>
            </a:r>
            <a:r>
              <a:rPr lang="it-IT" sz="16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Items,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critical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components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86">
            <a:extLst>
              <a:ext uri="{FF2B5EF4-FFF2-40B4-BE49-F238E27FC236}">
                <a16:creationId xmlns:a16="http://schemas.microsoft.com/office/drawing/2014/main" id="{7E1D1608-108F-315F-B7E4-E2C3CC942221}"/>
              </a:ext>
            </a:extLst>
          </p:cNvPr>
          <p:cNvSpPr txBox="1"/>
          <p:nvPr/>
        </p:nvSpPr>
        <p:spPr>
          <a:xfrm>
            <a:off x="1896370" y="3409900"/>
            <a:ext cx="976594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MSG-3 Analysis Level 1 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evaluating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functional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failure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consequences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86">
            <a:extLst>
              <a:ext uri="{FF2B5EF4-FFF2-40B4-BE49-F238E27FC236}">
                <a16:creationId xmlns:a16="http://schemas.microsoft.com/office/drawing/2014/main" id="{BFB3EFF2-EF34-20DF-9BE5-41E1000657A4}"/>
              </a:ext>
            </a:extLst>
          </p:cNvPr>
          <p:cNvSpPr txBox="1"/>
          <p:nvPr/>
        </p:nvSpPr>
        <p:spPr>
          <a:xfrm>
            <a:off x="1896370" y="4148726"/>
            <a:ext cx="9765945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i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MSG-3 Analysis Level 2 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identifying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possible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maintenance</a:t>
            </a:r>
            <a:r>
              <a:rPr lang="it-IT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actions)</a:t>
            </a:r>
            <a:endParaRPr lang="en-US" sz="1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C916CC-1409-93D8-FDF7-0CB5AE11F298}"/>
              </a:ext>
            </a:extLst>
          </p:cNvPr>
          <p:cNvSpPr txBox="1"/>
          <p:nvPr/>
        </p:nvSpPr>
        <p:spPr>
          <a:xfrm>
            <a:off x="1009291" y="5034136"/>
            <a:ext cx="10344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80% of inspections on large transport category aircraft are visual inspections. Small transport and general aviation aircraft rely on visual inspection techniques more heavily than large transport aircraft. </a:t>
            </a: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 in this presentation,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visual inspection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the focus.</a:t>
            </a:r>
          </a:p>
        </p:txBody>
      </p:sp>
      <p:pic>
        <p:nvPicPr>
          <p:cNvPr id="4" name="Immagine 3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6886EAB4-6B3C-BF9E-9E1C-49270411C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60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New aircraft maintenance process</a:t>
            </a:r>
          </a:p>
        </p:txBody>
      </p:sp>
      <p:pic>
        <p:nvPicPr>
          <p:cNvPr id="55" name="Immagine 54" descr="Immagine che contiene schermata, Policromia, Elementi grafici, elettronica&#10;&#10;Descrizione generata automaticamente">
            <a:extLst>
              <a:ext uri="{FF2B5EF4-FFF2-40B4-BE49-F238E27FC236}">
                <a16:creationId xmlns:a16="http://schemas.microsoft.com/office/drawing/2014/main" id="{1060ACF4-E6CA-A13F-2D5A-DA7404AB0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337" y="2074115"/>
            <a:ext cx="1275136" cy="1275136"/>
          </a:xfrm>
          <a:prstGeom prst="rect">
            <a:avLst/>
          </a:prstGeom>
        </p:spPr>
      </p:pic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94E11695-EF5F-EA7F-E5A3-3EE09FB05495}"/>
              </a:ext>
            </a:extLst>
          </p:cNvPr>
          <p:cNvCxnSpPr>
            <a:cxnSpLocks/>
          </p:cNvCxnSpPr>
          <p:nvPr/>
        </p:nvCxnSpPr>
        <p:spPr>
          <a:xfrm flipH="1" flipV="1">
            <a:off x="10341903" y="3626736"/>
            <a:ext cx="1" cy="954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15DDBB6D-429B-4C15-0062-4AD558E876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Aircraft maintenance processes</a:t>
            </a:r>
          </a:p>
        </p:txBody>
      </p:sp>
      <p:pic>
        <p:nvPicPr>
          <p:cNvPr id="10" name="Immagine 9" descr="Immagine che contiene schizzo, disegno, aeromobile, aeroplano&#10;&#10;Descrizione generata automaticamente">
            <a:extLst>
              <a:ext uri="{FF2B5EF4-FFF2-40B4-BE49-F238E27FC236}">
                <a16:creationId xmlns:a16="http://schemas.microsoft.com/office/drawing/2014/main" id="{48651CF2-EACB-1CAC-E2DE-8432CE282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0"/>
          <a:stretch/>
        </p:blipFill>
        <p:spPr>
          <a:xfrm>
            <a:off x="467343" y="2217064"/>
            <a:ext cx="7158241" cy="2697009"/>
          </a:xfrm>
          <a:prstGeom prst="rect">
            <a:avLst/>
          </a:prstGeom>
        </p:spPr>
      </p:pic>
      <p:pic>
        <p:nvPicPr>
          <p:cNvPr id="24" name="Immagine 2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C0D710A-BD9D-4768-3695-7E18ACF03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2694" y="3124920"/>
            <a:ext cx="683467" cy="6834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64824D-A59C-8D71-4C82-BCCD28827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92240" y="4741790"/>
            <a:ext cx="1099329" cy="1217250"/>
          </a:xfrm>
          <a:prstGeom prst="rect">
            <a:avLst/>
          </a:prstGeom>
        </p:spPr>
      </p:pic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97FE9AD4-900E-4726-34D5-3EA7291674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463 L -0.00833 0.00487 C -0.01354 0.00186 -0.01849 -0.00115 -0.0237 -0.0037 C -0.02539 -0.00439 -0.02721 -0.00463 -0.02903 -0.00486 C -0.03997 -0.00763 -0.0345 -0.00601 -0.0513 -0.00763 L -0.07656 -0.01041 C -0.08112 -0.01088 -0.08567 -0.01157 -0.09023 -0.0118 L -0.16523 -0.01319 L -0.20742 -0.01458 L -0.26705 -0.01574 C -0.29101 -0.01458 -0.3151 -0.01504 -0.33906 -0.0118 C -0.34479 -0.01088 -0.35586 -0.0037 -0.35586 -0.00347 C -0.35664 -0.00254 -0.3612 0.00348 -0.36198 0.00602 C -0.36276 0.00811 -0.36289 0.01065 -0.36354 0.01274 C -0.36445 0.01598 -0.36562 0.01899 -0.36653 0.02223 C -0.36784 0.0338 -0.36823 0.03149 -0.3651 0.04815 C -0.36471 0.05024 -0.36146 0.05602 -0.36041 0.05764 C -0.35768 0.06181 -0.35508 0.06644 -0.35208 0.06991 C -0.3513 0.07084 -0.35052 0.07199 -0.34974 0.07269 C -0.34909 0.07338 -0.34817 0.07362 -0.34739 0.07408 C -0.34674 0.075 -0.34609 0.07639 -0.34518 0.07662 C -0.3431 0.07755 -0.32877 0.0794 -0.32838 0.0794 L -0.31679 0.08079 C -0.31432 0.08125 -0.31172 0.08195 -0.30924 0.08218 C -0.30482 0.08264 -0.30052 0.08311 -0.29622 0.08357 L -0.14765 0.08218 C -0.10351 0.08102 -0.14596 0.08056 -0.12083 0.07662 C -0.11458 0.0757 -0.10807 0.07593 -0.10169 0.07547 C -0.08268 0.07593 -0.06341 0.07547 -0.0444 0.07662 C -0.03567 0.07732 -0.02695 0.0794 -0.01836 0.08079 C -0.01523 0.08125 -0.01224 0.08195 -0.00911 0.08218 L 0.01302 0.08357 C 0.01433 0.08496 0.01589 0.08565 0.01693 0.0875 C 0.01745 0.08866 0.01719 0.09051 0.01771 0.09167 C 0.01797 0.09283 0.01862 0.09352 0.01914 0.09445 C 0.0194 0.09584 0.02018 0.09723 0.01992 0.09862 C 0.01953 0.1007 0.01862 0.10255 0.01771 0.10394 C 0.01472 0.10811 0.01133 0.10903 0.00768 0.10949 C -0.00026 0.11019 -0.00807 0.11042 -0.01601 0.11065 C -0.11471 0.12338 -0.21406 0.11297 -0.31302 0.11621 C -0.31679 0.11644 -0.32135 0.12014 -0.32448 0.12431 C -0.32578 0.12616 -0.32721 0.12755 -0.32838 0.12987 C -0.33138 0.13588 -0.33672 0.14885 -0.33672 0.14908 C -0.33724 0.15533 -0.33763 0.16158 -0.33828 0.16806 C -0.33893 0.17385 -0.34127 0.18449 -0.34205 0.18982 C -0.34245 0.1919 -0.34258 0.19422 -0.34284 0.19653 C -0.34349 0.2007 -0.34466 0.20695 -0.34518 0.21158 C -0.34544 0.21412 -0.34557 0.2169 -0.34596 0.21968 C -0.34609 0.22153 -0.34661 0.22315 -0.34674 0.22524 C -0.34687 0.24051 -0.34674 0.25602 -0.34674 0.27153 L -0.34674 0.27176 " pathEditMode="relative" rAng="0" ptsTypes="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Acceptability criteria for rivets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Aircraft maintenance processes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8CB2B6-2135-E37E-4A95-D8634FAB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 b="10971"/>
          <a:stretch/>
        </p:blipFill>
        <p:spPr>
          <a:xfrm>
            <a:off x="1078485" y="2580424"/>
            <a:ext cx="4450409" cy="13784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4ADC0B4-D2D1-4F63-47E7-738555AF7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0" t="789" r="7089" b="64412"/>
          <a:stretch/>
        </p:blipFill>
        <p:spPr bwMode="auto">
          <a:xfrm>
            <a:off x="6663107" y="2580424"/>
            <a:ext cx="1865256" cy="1310441"/>
          </a:xfrm>
          <a:prstGeom prst="rect">
            <a:avLst/>
          </a:prstGeom>
          <a:noFill/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0D9E954-B599-1F89-468B-3087A01370E5}"/>
              </a:ext>
            </a:extLst>
          </p:cNvPr>
          <p:cNvCxnSpPr>
            <a:cxnSpLocks/>
          </p:cNvCxnSpPr>
          <p:nvPr/>
        </p:nvCxnSpPr>
        <p:spPr>
          <a:xfrm>
            <a:off x="3303689" y="4128782"/>
            <a:ext cx="0" cy="807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CAEE910-E0C8-EECC-9C12-4194DBE2BE05}"/>
                  </a:ext>
                </a:extLst>
              </p:cNvPr>
              <p:cNvSpPr txBox="1"/>
              <p:nvPr/>
            </p:nvSpPr>
            <p:spPr>
              <a:xfrm>
                <a:off x="2077426" y="5106592"/>
                <a:ext cx="24525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acceptable</a:t>
                </a:r>
                <a:r>
                  <a:rPr lang="it-IT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rivet</a:t>
                </a:r>
                <a:r>
                  <a:rPr lang="it-IT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it-IT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𝑛𝑐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(1.1 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CAEE910-E0C8-EECC-9C12-4194DBE2B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26" y="5106592"/>
                <a:ext cx="2452525" cy="830997"/>
              </a:xfrm>
              <a:prstGeom prst="rect">
                <a:avLst/>
              </a:prstGeom>
              <a:blipFill>
                <a:blip r:embed="rId5"/>
                <a:stretch>
                  <a:fillRect t="-220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2554F1-D81A-A51E-CE63-EB884619F7C8}"/>
              </a:ext>
            </a:extLst>
          </p:cNvPr>
          <p:cNvSpPr txBox="1"/>
          <p:nvPr/>
        </p:nvSpPr>
        <p:spPr>
          <a:xfrm>
            <a:off x="7100597" y="5106592"/>
            <a:ext cx="2561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acceptable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rivet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Cracks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cross 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rivet’s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head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46FD5F-9864-E2FE-DF4B-B428E1D50963}"/>
              </a:ext>
            </a:extLst>
          </p:cNvPr>
          <p:cNvSpPr txBox="1"/>
          <p:nvPr/>
        </p:nvSpPr>
        <p:spPr>
          <a:xfrm>
            <a:off x="838200" y="1790412"/>
            <a:ext cx="1072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ref 51-11-11 Description Allowable Damage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14" descr="Immagine che contiene schizzo, disegno, Line art, clipart&#10;&#10;Descrizione generata automaticamente">
            <a:extLst>
              <a:ext uri="{FF2B5EF4-FFF2-40B4-BE49-F238E27FC236}">
                <a16:creationId xmlns:a16="http://schemas.microsoft.com/office/drawing/2014/main" id="{B520B857-DC7B-8D88-9A11-61C896F58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17" y="2632364"/>
            <a:ext cx="1997508" cy="1166247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EBFA6A1-987A-A3ED-73EA-F2FA30E57586}"/>
              </a:ext>
            </a:extLst>
          </p:cNvPr>
          <p:cNvCxnSpPr>
            <a:cxnSpLocks/>
          </p:cNvCxnSpPr>
          <p:nvPr/>
        </p:nvCxnSpPr>
        <p:spPr>
          <a:xfrm>
            <a:off x="8435354" y="4188729"/>
            <a:ext cx="0" cy="8079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magine 9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11319891-A79C-B4E6-5770-6032E9AAD2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5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Acceptability criteria for dents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Aircraft maintenance processes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46FD5F-9864-E2FE-DF4B-B428E1D50963}"/>
              </a:ext>
            </a:extLst>
          </p:cNvPr>
          <p:cNvSpPr txBox="1"/>
          <p:nvPr/>
        </p:nvSpPr>
        <p:spPr>
          <a:xfrm>
            <a:off x="838200" y="1798282"/>
            <a:ext cx="1072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ref 51-11-13 Allowable Damage Limits for Dents - Generic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 descr="Immagine che contiene diagramma, linea, disegno, design&#10;&#10;Descrizione generata automaticamente">
            <a:extLst>
              <a:ext uri="{FF2B5EF4-FFF2-40B4-BE49-F238E27FC236}">
                <a16:creationId xmlns:a16="http://schemas.microsoft.com/office/drawing/2014/main" id="{2D05ADEB-F666-6F6C-2BEF-329EDAECD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5" r="10348" b="43854"/>
          <a:stretch/>
        </p:blipFill>
        <p:spPr>
          <a:xfrm>
            <a:off x="838200" y="2499992"/>
            <a:ext cx="4310743" cy="281278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942BB4A-28E0-7D53-5797-8BAFE30C123E}"/>
              </a:ext>
            </a:extLst>
          </p:cNvPr>
          <p:cNvSpPr txBox="1"/>
          <p:nvPr/>
        </p:nvSpPr>
        <p:spPr>
          <a:xfrm>
            <a:off x="838200" y="5645150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 far, only dents complying with the regulations were captured.</a:t>
            </a:r>
          </a:p>
        </p:txBody>
      </p:sp>
      <p:pic>
        <p:nvPicPr>
          <p:cNvPr id="3" name="Immagine 2" descr="Immagine che contiene diagramma, linea, disegno, design&#10;&#10;Descrizione generata automaticamente">
            <a:extLst>
              <a:ext uri="{FF2B5EF4-FFF2-40B4-BE49-F238E27FC236}">
                <a16:creationId xmlns:a16="http://schemas.microsoft.com/office/drawing/2014/main" id="{E0EEF440-6415-7A8C-03C7-594713DB2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7"/>
          <a:stretch/>
        </p:blipFill>
        <p:spPr>
          <a:xfrm>
            <a:off x="5785458" y="2987084"/>
            <a:ext cx="5251462" cy="2091237"/>
          </a:xfrm>
          <a:prstGeom prst="rect">
            <a:avLst/>
          </a:prstGeom>
        </p:spPr>
      </p:pic>
      <p:pic>
        <p:nvPicPr>
          <p:cNvPr id="4" name="Immagine 3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56E2EC5E-C12B-C7B5-9D7A-D32F161CC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6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150325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Digital optics trade-off phase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Methodology</a:t>
            </a:r>
          </a:p>
        </p:txBody>
      </p:sp>
      <p:pic>
        <p:nvPicPr>
          <p:cNvPr id="3" name="Immagine 2" descr="Immagine che contiene pialla/aereo, interno, muro&#10;&#10;Descrizione generata automaticamente">
            <a:extLst>
              <a:ext uri="{FF2B5EF4-FFF2-40B4-BE49-F238E27FC236}">
                <a16:creationId xmlns:a16="http://schemas.microsoft.com/office/drawing/2014/main" id="{D6C366F9-F98F-325C-9494-2D2C0B856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" y="2170429"/>
            <a:ext cx="1889366" cy="2517142"/>
          </a:xfrm>
          <a:prstGeom prst="rect">
            <a:avLst/>
          </a:prstGeom>
        </p:spPr>
      </p:pic>
      <p:pic>
        <p:nvPicPr>
          <p:cNvPr id="4" name="Immagine 3" descr="Immagine che contiene treppiede, pialla/aereo, muro, interno&#10;&#10;Descrizione generata automaticamente">
            <a:extLst>
              <a:ext uri="{FF2B5EF4-FFF2-40B4-BE49-F238E27FC236}">
                <a16:creationId xmlns:a16="http://schemas.microsoft.com/office/drawing/2014/main" id="{56C89970-B351-D0AE-026F-C094843D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9"/>
          <a:stretch/>
        </p:blipFill>
        <p:spPr>
          <a:xfrm>
            <a:off x="2459856" y="2170429"/>
            <a:ext cx="1925471" cy="25171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93C5BF-4B6F-4FEE-33DF-3708A951F0EF}"/>
              </a:ext>
            </a:extLst>
          </p:cNvPr>
          <p:cNvSpPr txBox="1"/>
          <p:nvPr/>
        </p:nvSpPr>
        <p:spPr>
          <a:xfrm>
            <a:off x="488316" y="4824919"/>
            <a:ext cx="188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Test with Drone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AD246CE7-3D72-F8F3-3193-1BB9B3326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555131"/>
              </p:ext>
            </p:extLst>
          </p:nvPr>
        </p:nvGraphicFramePr>
        <p:xfrm>
          <a:off x="4720322" y="2170429"/>
          <a:ext cx="7039023" cy="2235459"/>
        </p:xfrm>
        <a:graphic>
          <a:graphicData uri="http://schemas.openxmlformats.org/drawingml/2006/table">
            <a:tbl>
              <a:tblPr firstRow="1" firstCol="1" bandRow="1"/>
              <a:tblGrid>
                <a:gridCol w="1444504">
                  <a:extLst>
                    <a:ext uri="{9D8B030D-6E8A-4147-A177-3AD203B41FA5}">
                      <a16:colId xmlns:a16="http://schemas.microsoft.com/office/drawing/2014/main" val="2148281098"/>
                    </a:ext>
                  </a:extLst>
                </a:gridCol>
                <a:gridCol w="2083888">
                  <a:extLst>
                    <a:ext uri="{9D8B030D-6E8A-4147-A177-3AD203B41FA5}">
                      <a16:colId xmlns:a16="http://schemas.microsoft.com/office/drawing/2014/main" val="13326069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783971498"/>
                    </a:ext>
                  </a:extLst>
                </a:gridCol>
                <a:gridCol w="1710431">
                  <a:extLst>
                    <a:ext uri="{9D8B030D-6E8A-4147-A177-3AD203B41FA5}">
                      <a16:colId xmlns:a16="http://schemas.microsoft.com/office/drawing/2014/main" val="3730400797"/>
                    </a:ext>
                  </a:extLst>
                </a:gridCol>
              </a:tblGrid>
              <a:tr h="369941">
                <a:tc rowSpan="2"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Acquisition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systems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135199"/>
                  </a:ext>
                </a:extLst>
              </a:tr>
              <a:tr h="40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Smartphone (12 MP)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Drone (4 MP)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Reflex (24 MP)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155380"/>
                  </a:ext>
                </a:extLst>
              </a:tr>
              <a:tr h="35362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 = 65 cm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709396"/>
                  </a:ext>
                </a:extLst>
              </a:tr>
              <a:tr h="36994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 = 75 cm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169409"/>
                  </a:ext>
                </a:extLst>
              </a:tr>
              <a:tr h="36994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 = 85 cm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06321"/>
                  </a:ext>
                </a:extLst>
              </a:tr>
              <a:tr h="369941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 = 100 cm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657600" algn="l"/>
                          <a:tab pos="5943600" algn="r"/>
                        </a:tabLs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450595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A623A52-BA4B-E3E7-5E76-497E31427198}"/>
              </a:ext>
            </a:extLst>
          </p:cNvPr>
          <p:cNvSpPr txBox="1"/>
          <p:nvPr/>
        </p:nvSpPr>
        <p:spPr>
          <a:xfrm>
            <a:off x="4720322" y="4584303"/>
            <a:ext cx="6157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Poor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= Mediocre n.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= Good n.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classifications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CC5404-44EA-2B3A-4EBD-87918474A215}"/>
              </a:ext>
            </a:extLst>
          </p:cNvPr>
          <p:cNvSpPr txBox="1"/>
          <p:nvPr/>
        </p:nvSpPr>
        <p:spPr>
          <a:xfrm>
            <a:off x="2459856" y="4824919"/>
            <a:ext cx="1925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Test with Reflex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erchio vuoto 20">
            <a:extLst>
              <a:ext uri="{FF2B5EF4-FFF2-40B4-BE49-F238E27FC236}">
                <a16:creationId xmlns:a16="http://schemas.microsoft.com/office/drawing/2014/main" id="{33912D84-C400-AF8B-9F08-C5CEAE593182}"/>
              </a:ext>
            </a:extLst>
          </p:cNvPr>
          <p:cNvSpPr/>
          <p:nvPr/>
        </p:nvSpPr>
        <p:spPr>
          <a:xfrm>
            <a:off x="10366984" y="2587319"/>
            <a:ext cx="1392361" cy="429467"/>
          </a:xfrm>
          <a:prstGeom prst="donut">
            <a:avLst>
              <a:gd name="adj" fmla="val 8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2385843A-3829-C89D-CE08-FEACA54FB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7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3854" y="1397308"/>
            <a:ext cx="7287208" cy="340091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Artificial Intelligence, </a:t>
            </a:r>
            <a:br>
              <a:rPr lang="en-US" sz="4400" dirty="0"/>
            </a:br>
            <a:r>
              <a:rPr lang="en-US" sz="4400" dirty="0"/>
              <a:t>Machine learning, </a:t>
            </a:r>
            <a:br>
              <a:rPr lang="en-US" sz="4400" dirty="0"/>
            </a:br>
            <a:r>
              <a:rPr lang="en-US" sz="4000" dirty="0"/>
              <a:t>Deep Learning,</a:t>
            </a:r>
            <a:br>
              <a:rPr lang="en-US" sz="4000" dirty="0"/>
            </a:br>
            <a:endParaRPr lang="en-US" sz="4400" dirty="0"/>
          </a:p>
        </p:txBody>
      </p:sp>
      <p:pic>
        <p:nvPicPr>
          <p:cNvPr id="5" name="Immagine 4" descr="Immagine che contiene testo, schermata, cerchio, diagramma&#10;&#10;Descrizione generata automaticamente">
            <a:extLst>
              <a:ext uri="{FF2B5EF4-FFF2-40B4-BE49-F238E27FC236}">
                <a16:creationId xmlns:a16="http://schemas.microsoft.com/office/drawing/2014/main" id="{AA3914D2-10A9-B927-F741-60FBA1113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t="383" r="15542" b="9852"/>
          <a:stretch/>
        </p:blipFill>
        <p:spPr>
          <a:xfrm>
            <a:off x="6890133" y="886410"/>
            <a:ext cx="5301867" cy="4422709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8EDF500D-5BFC-11B7-AAE2-A496701ADE39}"/>
              </a:ext>
            </a:extLst>
          </p:cNvPr>
          <p:cNvSpPr/>
          <p:nvPr/>
        </p:nvSpPr>
        <p:spPr>
          <a:xfrm>
            <a:off x="8873927" y="4471650"/>
            <a:ext cx="1315616" cy="78377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00" dirty="0">
                <a:latin typeface="Amasis MT Pro Medium" panose="02040604050005020304" pitchFamily="18" charset="0"/>
                <a:ea typeface="Cambria" panose="02040503050406030204" pitchFamily="18" charset="0"/>
              </a:rPr>
              <a:t>Computer vision</a:t>
            </a:r>
            <a:endParaRPr lang="en-US" sz="1300" dirty="0">
              <a:latin typeface="Amasis MT Pro Medium" panose="020406040500050203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magine 7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AEF017EE-1261-5C91-D028-15C40E68B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BF5C1C96-F4E6-A15D-8FA6-B056E5BD47AE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9541066" y="5309119"/>
            <a:ext cx="1" cy="662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800567-BB73-133E-DAF5-67F438FD7BBB}"/>
              </a:ext>
            </a:extLst>
          </p:cNvPr>
          <p:cNvSpPr txBox="1"/>
          <p:nvPr/>
        </p:nvSpPr>
        <p:spPr>
          <a:xfrm>
            <a:off x="503854" y="4202345"/>
            <a:ext cx="376111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Computer vision.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YOLO v8 architecture</a:t>
            </a:r>
          </a:p>
        </p:txBody>
      </p:sp>
      <p:pic>
        <p:nvPicPr>
          <p:cNvPr id="7" name="Immagine 6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AE944148-8AAD-C18B-D064-CCB7D71B0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"/>
          <a:stretch/>
        </p:blipFill>
        <p:spPr>
          <a:xfrm>
            <a:off x="2149464" y="1737842"/>
            <a:ext cx="7893072" cy="4511397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F3F43C3A-CFFF-AFE1-7300-359D0401AB7F}"/>
              </a:ext>
            </a:extLst>
          </p:cNvPr>
          <p:cNvSpPr/>
          <p:nvPr/>
        </p:nvSpPr>
        <p:spPr>
          <a:xfrm>
            <a:off x="2085460" y="1737842"/>
            <a:ext cx="936483" cy="29255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9F1CB2F-4566-4E37-E4B5-824E6A581821}"/>
              </a:ext>
            </a:extLst>
          </p:cNvPr>
          <p:cNvSpPr/>
          <p:nvPr/>
        </p:nvSpPr>
        <p:spPr>
          <a:xfrm>
            <a:off x="4975782" y="2843827"/>
            <a:ext cx="1000574" cy="3096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C10EEA50-F86C-DCB4-E96C-8A65DDD048BD}"/>
              </a:ext>
            </a:extLst>
          </p:cNvPr>
          <p:cNvSpPr/>
          <p:nvPr/>
        </p:nvSpPr>
        <p:spPr>
          <a:xfrm>
            <a:off x="7641982" y="2843827"/>
            <a:ext cx="882455" cy="3035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78F170F-DE3A-29F6-3367-540DC534E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712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Only Look Once algorithm</a:t>
            </a:r>
          </a:p>
        </p:txBody>
      </p:sp>
      <p:pic>
        <p:nvPicPr>
          <p:cNvPr id="4" name="Immagine 3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E26E8A48-5982-1A9A-DCE9-B1F2F48D6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detection algorithm</a:t>
            </a:r>
          </a:p>
        </p:txBody>
      </p:sp>
    </p:spTree>
    <p:extLst>
      <p:ext uri="{BB962C8B-B14F-4D97-AF65-F5344CB8AC3E}">
        <p14:creationId xmlns:p14="http://schemas.microsoft.com/office/powerpoint/2010/main" val="767008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Database creation for training phase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 detection algorithm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3E39BB6E-CF03-DCFC-CC62-24456FAD6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069951"/>
              </p:ext>
            </p:extLst>
          </p:nvPr>
        </p:nvGraphicFramePr>
        <p:xfrm>
          <a:off x="594174" y="2329878"/>
          <a:ext cx="6673849" cy="3093720"/>
        </p:xfrm>
        <a:graphic>
          <a:graphicData uri="http://schemas.openxmlformats.org/drawingml/2006/table">
            <a:tbl>
              <a:tblPr firstRow="1" firstCol="1" bandRow="1"/>
              <a:tblGrid>
                <a:gridCol w="1449131">
                  <a:extLst>
                    <a:ext uri="{9D8B030D-6E8A-4147-A177-3AD203B41FA5}">
                      <a16:colId xmlns:a16="http://schemas.microsoft.com/office/drawing/2014/main" val="3333809513"/>
                    </a:ext>
                  </a:extLst>
                </a:gridCol>
                <a:gridCol w="981014">
                  <a:extLst>
                    <a:ext uri="{9D8B030D-6E8A-4147-A177-3AD203B41FA5}">
                      <a16:colId xmlns:a16="http://schemas.microsoft.com/office/drawing/2014/main" val="2717130185"/>
                    </a:ext>
                  </a:extLst>
                </a:gridCol>
                <a:gridCol w="1414568">
                  <a:extLst>
                    <a:ext uri="{9D8B030D-6E8A-4147-A177-3AD203B41FA5}">
                      <a16:colId xmlns:a16="http://schemas.microsoft.com/office/drawing/2014/main" val="574791081"/>
                    </a:ext>
                  </a:extLst>
                </a:gridCol>
                <a:gridCol w="1414568">
                  <a:extLst>
                    <a:ext uri="{9D8B030D-6E8A-4147-A177-3AD203B41FA5}">
                      <a16:colId xmlns:a16="http://schemas.microsoft.com/office/drawing/2014/main" val="1915582477"/>
                    </a:ext>
                  </a:extLst>
                </a:gridCol>
                <a:gridCol w="1414568">
                  <a:extLst>
                    <a:ext uri="{9D8B030D-6E8A-4147-A177-3AD203B41FA5}">
                      <a16:colId xmlns:a16="http://schemas.microsoft.com/office/drawing/2014/main" val="1829674366"/>
                    </a:ext>
                  </a:extLst>
                </a:gridCol>
              </a:tblGrid>
              <a:tr h="86385"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Database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Condition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Missing rivets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(n. of images)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Corroded rivet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(n. of images)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General damage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(n. of images)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01116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271145" lvl="0" indent="-283845" algn="l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Images from a full-scale fuselage section of a general aviation aircraft in white paint </a:t>
                      </a:r>
                    </a:p>
                    <a:p>
                      <a:pPr marL="271145" lvl="0" indent="-283845" algn="l">
                        <a:spcBef>
                          <a:spcPts val="185"/>
                        </a:spcBef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80554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Low light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7076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Blurred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10351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271145" indent="-283845" algn="l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Images from a full-scale fuselage section of a commercial aviation aircraft in primer paint</a:t>
                      </a:r>
                    </a:p>
                    <a:p>
                      <a:pPr marL="271145" indent="-283845" algn="l">
                        <a:spcBef>
                          <a:spcPts val="185"/>
                        </a:spcBef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0301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Low light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9367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Blurred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01453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TOT. images for each defect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23332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TOT. database’s images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71145" indent="-283845" algn="ctr">
                        <a:spcBef>
                          <a:spcPts val="185"/>
                        </a:spcBef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431424"/>
                  </a:ext>
                </a:extLst>
              </a:tr>
            </a:tbl>
          </a:graphicData>
        </a:graphic>
      </p:graphicFrame>
      <p:pic>
        <p:nvPicPr>
          <p:cNvPr id="12" name="Immagine 11" descr="Immagine che contiene pialla/aereo, aeroplano, arte&#10;&#10;Descrizione generata automaticamente">
            <a:extLst>
              <a:ext uri="{FF2B5EF4-FFF2-40B4-BE49-F238E27FC236}">
                <a16:creationId xmlns:a16="http://schemas.microsoft.com/office/drawing/2014/main" id="{62BAE978-322F-E716-FECF-880240D53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" r="15182" b="15580"/>
          <a:stretch/>
        </p:blipFill>
        <p:spPr>
          <a:xfrm>
            <a:off x="8260901" y="1646238"/>
            <a:ext cx="2898512" cy="1896198"/>
          </a:xfrm>
          <a:prstGeom prst="rect">
            <a:avLst/>
          </a:prstGeom>
        </p:spPr>
      </p:pic>
      <p:pic>
        <p:nvPicPr>
          <p:cNvPr id="14" name="Immagine 13" descr="Immagine che contiene dipinto, scala, treppiede, arte&#10;&#10;Descrizione generata automaticamente">
            <a:extLst>
              <a:ext uri="{FF2B5EF4-FFF2-40B4-BE49-F238E27FC236}">
                <a16:creationId xmlns:a16="http://schemas.microsoft.com/office/drawing/2014/main" id="{15D3FC2F-E0DC-BE87-D569-52CC195A2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12788" b="10748"/>
          <a:stretch/>
        </p:blipFill>
        <p:spPr>
          <a:xfrm>
            <a:off x="8260901" y="3980607"/>
            <a:ext cx="2906744" cy="1897200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9357067-FEF4-3248-F248-84C2123D7906}"/>
              </a:ext>
            </a:extLst>
          </p:cNvPr>
          <p:cNvSpPr txBox="1"/>
          <p:nvPr/>
        </p:nvSpPr>
        <p:spPr>
          <a:xfrm>
            <a:off x="8260902" y="3514159"/>
            <a:ext cx="3092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full-scale fuselage section of a commercial aviation aircraft in primer paint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AC7B78E-0368-A815-01B2-880C202432A5}"/>
              </a:ext>
            </a:extLst>
          </p:cNvPr>
          <p:cNvSpPr txBox="1"/>
          <p:nvPr/>
        </p:nvSpPr>
        <p:spPr>
          <a:xfrm>
            <a:off x="8281897" y="5854313"/>
            <a:ext cx="2885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full-scale fuselage section of general aviation aircraft in white paint</a:t>
            </a:r>
            <a:endParaRPr lang="en-US" sz="1200" dirty="0"/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66F8D146-796B-E2D6-5126-72B80E88D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60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Training options for YOLO algorithms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 detection algorithm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19C40AC3-6776-CACC-F407-A05BD723E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727763"/>
              </p:ext>
            </p:extLst>
          </p:nvPr>
        </p:nvGraphicFramePr>
        <p:xfrm>
          <a:off x="586272" y="2126343"/>
          <a:ext cx="5180045" cy="1910538"/>
        </p:xfrm>
        <a:graphic>
          <a:graphicData uri="http://schemas.openxmlformats.org/drawingml/2006/table">
            <a:tbl>
              <a:tblPr firstRow="1" firstCol="1" bandRow="1"/>
              <a:tblGrid>
                <a:gridCol w="1958310">
                  <a:extLst>
                    <a:ext uri="{9D8B030D-6E8A-4147-A177-3AD203B41FA5}">
                      <a16:colId xmlns:a16="http://schemas.microsoft.com/office/drawing/2014/main" val="1801498811"/>
                    </a:ext>
                  </a:extLst>
                </a:gridCol>
                <a:gridCol w="3221735">
                  <a:extLst>
                    <a:ext uri="{9D8B030D-6E8A-4147-A177-3AD203B41FA5}">
                      <a16:colId xmlns:a16="http://schemas.microsoft.com/office/drawing/2014/main" val="3617786474"/>
                    </a:ext>
                  </a:extLst>
                </a:gridCol>
              </a:tblGrid>
              <a:tr h="318423"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N. of classes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 (eroded_rivet, no_rivet, general_damage)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707764"/>
                  </a:ext>
                </a:extLst>
              </a:tr>
              <a:tr h="318423"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Training algorithm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ADAM (adaptive moment estimation)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860185"/>
                  </a:ext>
                </a:extLst>
              </a:tr>
              <a:tr h="318423"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Batch size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84505" algn="l"/>
                        </a:tabLs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253053"/>
                  </a:ext>
                </a:extLst>
              </a:tr>
              <a:tr h="318423"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Initial Learning Rate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84505" algn="l"/>
                        </a:tabLs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774232"/>
                  </a:ext>
                </a:extLst>
              </a:tr>
              <a:tr h="318423"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Epochs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84505" algn="l"/>
                        </a:tabLs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170351"/>
                  </a:ext>
                </a:extLst>
              </a:tr>
              <a:tr h="318423">
                <a:tc>
                  <a:txBody>
                    <a:bodyPr/>
                    <a:lstStyle/>
                    <a:p>
                      <a:pPr marL="302260" algn="ctr">
                        <a:tabLst>
                          <a:tab pos="484505" algn="l"/>
                        </a:tabLst>
                      </a:pPr>
                      <a:r>
                        <a:rPr lang="it-IT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Training dataset</a:t>
                      </a:r>
                      <a:endParaRPr lang="en-US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84505" algn="l"/>
                        </a:tabLst>
                      </a:pPr>
                      <a:r>
                        <a:rPr lang="it-IT" sz="1100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Approximately</a:t>
                      </a:r>
                      <a:r>
                        <a:rPr lang="it-IT" sz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6000 ROI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473508"/>
                  </a:ext>
                </a:extLst>
              </a:tr>
            </a:tbl>
          </a:graphicData>
        </a:graphic>
      </p:graphicFrame>
      <p:sp>
        <p:nvSpPr>
          <p:cNvPr id="6" name="Ovale 5">
            <a:extLst>
              <a:ext uri="{FF2B5EF4-FFF2-40B4-BE49-F238E27FC236}">
                <a16:creationId xmlns:a16="http://schemas.microsoft.com/office/drawing/2014/main" id="{FFA839B9-4B4B-E6EF-E4C1-8659A7BA0A8A}"/>
              </a:ext>
            </a:extLst>
          </p:cNvPr>
          <p:cNvSpPr/>
          <p:nvPr/>
        </p:nvSpPr>
        <p:spPr>
          <a:xfrm>
            <a:off x="4182820" y="3685403"/>
            <a:ext cx="891476" cy="3514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67A10AEB-F5A1-35A4-C77F-62362C819079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>
          <a:xfrm flipV="1">
            <a:off x="2220454" y="3861142"/>
            <a:ext cx="1962366" cy="8606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D8588C-B1F5-4B7A-3EF0-8A259962983A}"/>
              </a:ext>
            </a:extLst>
          </p:cNvPr>
          <p:cNvSpPr txBox="1"/>
          <p:nvPr/>
        </p:nvSpPr>
        <p:spPr>
          <a:xfrm>
            <a:off x="586272" y="4721820"/>
            <a:ext cx="3268364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ROIs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include "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to make the network more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ccia angolare in su 10">
            <a:extLst>
              <a:ext uri="{FF2B5EF4-FFF2-40B4-BE49-F238E27FC236}">
                <a16:creationId xmlns:a16="http://schemas.microsoft.com/office/drawing/2014/main" id="{A2DD9020-4028-6DB5-3695-2BA5EE4C1C2D}"/>
              </a:ext>
            </a:extLst>
          </p:cNvPr>
          <p:cNvSpPr/>
          <p:nvPr/>
        </p:nvSpPr>
        <p:spPr>
          <a:xfrm rot="5400000">
            <a:off x="3515321" y="3766391"/>
            <a:ext cx="1327512" cy="2016641"/>
          </a:xfrm>
          <a:prstGeom prst="bentUpArrow">
            <a:avLst>
              <a:gd name="adj1" fmla="val 4412"/>
              <a:gd name="adj2" fmla="val 7633"/>
              <a:gd name="adj3" fmla="val 14356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557846-AE76-7A25-6345-93ABC0FA8C99}"/>
              </a:ext>
            </a:extLst>
          </p:cNvPr>
          <p:cNvSpPr txBox="1"/>
          <p:nvPr/>
        </p:nvSpPr>
        <p:spPr>
          <a:xfrm>
            <a:off x="2903261" y="5383540"/>
            <a:ext cx="2389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0DEA539-983A-3369-97E2-47E2E856A5DF}"/>
              </a:ext>
            </a:extLst>
          </p:cNvPr>
          <p:cNvGrpSpPr/>
          <p:nvPr/>
        </p:nvGrpSpPr>
        <p:grpSpPr>
          <a:xfrm>
            <a:off x="6625120" y="1917666"/>
            <a:ext cx="5535878" cy="4238430"/>
            <a:chOff x="6625120" y="1917666"/>
            <a:chExt cx="5535878" cy="4238430"/>
          </a:xfrm>
        </p:grpSpPr>
        <p:pic>
          <p:nvPicPr>
            <p:cNvPr id="18" name="Immagine 17" descr="Immagine che contiene schermata, Rettangolo, testo, quadrato&#10;&#10;Descrizione generata automaticamente">
              <a:extLst>
                <a:ext uri="{FF2B5EF4-FFF2-40B4-BE49-F238E27FC236}">
                  <a16:creationId xmlns:a16="http://schemas.microsoft.com/office/drawing/2014/main" id="{B7430D9F-FC64-AE72-AE86-12DA8B8AC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1"/>
            <a:stretch/>
          </p:blipFill>
          <p:spPr>
            <a:xfrm>
              <a:off x="6625120" y="1917666"/>
              <a:ext cx="5535878" cy="4238430"/>
            </a:xfrm>
            <a:prstGeom prst="rect">
              <a:avLst/>
            </a:prstGeom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AEF4BBB-60AD-FA3B-EA37-08AA560E1EC9}"/>
                </a:ext>
              </a:extLst>
            </p:cNvPr>
            <p:cNvSpPr txBox="1"/>
            <p:nvPr/>
          </p:nvSpPr>
          <p:spPr>
            <a:xfrm>
              <a:off x="7530011" y="2445508"/>
              <a:ext cx="538480" cy="276999"/>
            </a:xfrm>
            <a:prstGeom prst="rect">
              <a:avLst/>
            </a:prstGeom>
            <a:solidFill>
              <a:srgbClr val="08306B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1018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91D0A83-449D-E138-D398-19733F2ADE0B}"/>
                </a:ext>
              </a:extLst>
            </p:cNvPr>
            <p:cNvSpPr txBox="1"/>
            <p:nvPr/>
          </p:nvSpPr>
          <p:spPr>
            <a:xfrm>
              <a:off x="8484843" y="3380411"/>
              <a:ext cx="538480" cy="276999"/>
            </a:xfrm>
            <a:prstGeom prst="rect">
              <a:avLst/>
            </a:prstGeom>
            <a:solidFill>
              <a:srgbClr val="08306B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bg1"/>
                  </a:solidFill>
                </a:rPr>
                <a:t>1030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B14B85D-2911-9DBE-620B-D82BCCB88CF1}"/>
                </a:ext>
              </a:extLst>
            </p:cNvPr>
            <p:cNvSpPr txBox="1"/>
            <p:nvPr/>
          </p:nvSpPr>
          <p:spPr>
            <a:xfrm>
              <a:off x="7647594" y="3408404"/>
              <a:ext cx="236777" cy="276999"/>
            </a:xfrm>
            <a:prstGeom prst="rect">
              <a:avLst/>
            </a:prstGeom>
            <a:solidFill>
              <a:srgbClr val="F7FBFF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1</a:t>
              </a:r>
              <a:endParaRPr lang="en-US" sz="1200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E3C78502-CD4C-1735-B8FF-A7FC13D0BBC0}"/>
                </a:ext>
              </a:extLst>
            </p:cNvPr>
            <p:cNvSpPr txBox="1"/>
            <p:nvPr/>
          </p:nvSpPr>
          <p:spPr>
            <a:xfrm>
              <a:off x="8579334" y="2445508"/>
              <a:ext cx="488539" cy="286330"/>
            </a:xfrm>
            <a:prstGeom prst="rect">
              <a:avLst/>
            </a:prstGeom>
            <a:solidFill>
              <a:srgbClr val="EFF6FC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41</a:t>
              </a:r>
              <a:endParaRPr lang="en-US" sz="1200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38C4B27-2902-9AF7-EC73-B58F8B8BA29E}"/>
                </a:ext>
              </a:extLst>
            </p:cNvPr>
            <p:cNvSpPr txBox="1"/>
            <p:nvPr/>
          </p:nvSpPr>
          <p:spPr>
            <a:xfrm>
              <a:off x="10442069" y="2445508"/>
              <a:ext cx="488539" cy="286330"/>
            </a:xfrm>
            <a:prstGeom prst="rect">
              <a:avLst/>
            </a:prstGeom>
            <a:solidFill>
              <a:srgbClr val="D0E2F2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204</a:t>
              </a:r>
              <a:endParaRPr lang="en-US" sz="1200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F0A3A89-2CB2-B4DA-2B01-B4C2E86DC481}"/>
                </a:ext>
              </a:extLst>
            </p:cNvPr>
            <p:cNvSpPr txBox="1"/>
            <p:nvPr/>
          </p:nvSpPr>
          <p:spPr>
            <a:xfrm>
              <a:off x="9473676" y="4324070"/>
              <a:ext cx="488539" cy="286330"/>
            </a:xfrm>
            <a:prstGeom prst="rect">
              <a:avLst/>
            </a:prstGeom>
            <a:solidFill>
              <a:srgbClr val="D0E2F2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201</a:t>
              </a:r>
              <a:endParaRPr lang="en-US" sz="1200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7C1626A1-EB74-F895-543D-8FA818A18405}"/>
                </a:ext>
              </a:extLst>
            </p:cNvPr>
            <p:cNvSpPr txBox="1"/>
            <p:nvPr/>
          </p:nvSpPr>
          <p:spPr>
            <a:xfrm>
              <a:off x="10437164" y="3383141"/>
              <a:ext cx="488539" cy="286330"/>
            </a:xfrm>
            <a:prstGeom prst="rect">
              <a:avLst/>
            </a:prstGeom>
            <a:solidFill>
              <a:srgbClr val="95C5DF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410</a:t>
              </a:r>
              <a:endParaRPr lang="en-US" sz="1200" dirty="0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F62F083B-6EC0-BC93-3A4B-F4B92B5FCCD0}"/>
                </a:ext>
              </a:extLst>
            </p:cNvPr>
            <p:cNvSpPr txBox="1"/>
            <p:nvPr/>
          </p:nvSpPr>
          <p:spPr>
            <a:xfrm>
              <a:off x="10475871" y="4333401"/>
              <a:ext cx="383854" cy="276999"/>
            </a:xfrm>
            <a:prstGeom prst="rect">
              <a:avLst/>
            </a:prstGeom>
            <a:solidFill>
              <a:srgbClr val="E7F0FA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86</a:t>
              </a:r>
              <a:endParaRPr lang="en-US" sz="1200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ED4086B-0BAE-AB8E-38F5-27B91E1C1323}"/>
                </a:ext>
              </a:extLst>
            </p:cNvPr>
            <p:cNvSpPr txBox="1"/>
            <p:nvPr/>
          </p:nvSpPr>
          <p:spPr>
            <a:xfrm>
              <a:off x="7600016" y="5276920"/>
              <a:ext cx="488539" cy="286330"/>
            </a:xfrm>
            <a:prstGeom prst="rect">
              <a:avLst/>
            </a:prstGeom>
            <a:solidFill>
              <a:srgbClr val="AED1E7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335</a:t>
              </a:r>
              <a:endParaRPr lang="en-US" sz="1200" dirty="0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BE0DBA0-1C91-90C5-9595-A8D4C677C470}"/>
                </a:ext>
              </a:extLst>
            </p:cNvPr>
            <p:cNvSpPr txBox="1"/>
            <p:nvPr/>
          </p:nvSpPr>
          <p:spPr>
            <a:xfrm>
              <a:off x="8534784" y="5266487"/>
              <a:ext cx="488539" cy="286330"/>
            </a:xfrm>
            <a:prstGeom prst="rect">
              <a:avLst/>
            </a:prstGeom>
            <a:solidFill>
              <a:srgbClr val="5BA3D0"/>
            </a:solidFill>
            <a:ln>
              <a:solidFill>
                <a:srgbClr val="5BA3D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566</a:t>
              </a:r>
              <a:endParaRPr lang="en-US" sz="1200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E4010C12-56D7-5EF8-ECF9-E7A72AD67AA2}"/>
                </a:ext>
              </a:extLst>
            </p:cNvPr>
            <p:cNvSpPr txBox="1"/>
            <p:nvPr/>
          </p:nvSpPr>
          <p:spPr>
            <a:xfrm>
              <a:off x="9526277" y="5275818"/>
              <a:ext cx="488539" cy="286330"/>
            </a:xfrm>
            <a:prstGeom prst="rect">
              <a:avLst/>
            </a:prstGeom>
            <a:solidFill>
              <a:srgbClr val="EFF6FC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29</a:t>
              </a:r>
              <a:endParaRPr lang="en-US" sz="1200" dirty="0"/>
            </a:p>
          </p:txBody>
        </p:sp>
      </p:grpSp>
      <p:pic>
        <p:nvPicPr>
          <p:cNvPr id="26" name="Immagine 25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B8644400-01B0-9408-2537-8F2BBF34B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Training process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4FEB2E03-9CB1-28CB-30C7-78AB494B99C3}"/>
              </a:ext>
            </a:extLst>
          </p:cNvPr>
          <p:cNvGrpSpPr/>
          <p:nvPr/>
        </p:nvGrpSpPr>
        <p:grpSpPr>
          <a:xfrm>
            <a:off x="1444025" y="1212712"/>
            <a:ext cx="9303950" cy="4935978"/>
            <a:chOff x="0" y="0"/>
            <a:chExt cx="9281159" cy="5482590"/>
          </a:xfrm>
        </p:grpSpPr>
        <p:graphicFrame>
          <p:nvGraphicFramePr>
            <p:cNvPr id="4" name="Grafico 3">
              <a:extLst>
                <a:ext uri="{FF2B5EF4-FFF2-40B4-BE49-F238E27FC236}">
                  <a16:creationId xmlns:a16="http://schemas.microsoft.com/office/drawing/2014/main" id="{BF697814-D3C9-9679-61B6-C6185D25BD4B}"/>
                </a:ext>
              </a:extLst>
            </p:cNvPr>
            <p:cNvGraphicFramePr/>
            <p:nvPr/>
          </p:nvGraphicFramePr>
          <p:xfrm>
            <a:off x="0" y="0"/>
            <a:ext cx="470154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Grafico 5">
              <a:extLst>
                <a:ext uri="{FF2B5EF4-FFF2-40B4-BE49-F238E27FC236}">
                  <a16:creationId xmlns:a16="http://schemas.microsoft.com/office/drawing/2014/main" id="{43C21C0C-7C7D-F004-5C1B-45E11D6F71C9}"/>
                </a:ext>
              </a:extLst>
            </p:cNvPr>
            <p:cNvGraphicFramePr/>
            <p:nvPr/>
          </p:nvGraphicFramePr>
          <p:xfrm>
            <a:off x="4701540" y="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Grafico 6">
              <a:extLst>
                <a:ext uri="{FF2B5EF4-FFF2-40B4-BE49-F238E27FC236}">
                  <a16:creationId xmlns:a16="http://schemas.microsoft.com/office/drawing/2014/main" id="{192C301C-5CFE-6098-B53B-ACCCD357E3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55230891"/>
                </p:ext>
              </p:extLst>
            </p:nvPr>
          </p:nvGraphicFramePr>
          <p:xfrm>
            <a:off x="4701539" y="2735580"/>
            <a:ext cx="4579620" cy="27317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Grafico 7">
              <a:extLst>
                <a:ext uri="{FF2B5EF4-FFF2-40B4-BE49-F238E27FC236}">
                  <a16:creationId xmlns:a16="http://schemas.microsoft.com/office/drawing/2014/main" id="{CA6CA00E-E3E2-FCFF-A7DF-F93D85D4768B}"/>
                </a:ext>
              </a:extLst>
            </p:cNvPr>
            <p:cNvGraphicFramePr/>
            <p:nvPr/>
          </p:nvGraphicFramePr>
          <p:xfrm>
            <a:off x="22860" y="2735580"/>
            <a:ext cx="4678680" cy="27470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5" name="Immagine 4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9A0FF2E0-C36F-C1E2-9985-DD742465D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72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 from testing phase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C36597-145D-BF65-3596-61833B4E6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949" y="1898050"/>
            <a:ext cx="5130000" cy="3420000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F2BE72-9B8A-208C-08FA-2549E2A0B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2050" y="1898050"/>
            <a:ext cx="5130001" cy="3420000"/>
          </a:xfrm>
          <a:prstGeom prst="rect">
            <a:avLst/>
          </a:prstGeom>
          <a:noFill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12D99-8A04-20A7-23B1-4DE504406048}"/>
              </a:ext>
            </a:extLst>
          </p:cNvPr>
          <p:cNvSpPr txBox="1"/>
          <p:nvPr/>
        </p:nvSpPr>
        <p:spPr>
          <a:xfrm>
            <a:off x="619949" y="5402425"/>
            <a:ext cx="51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1 before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9511FA-87DC-EAA7-D981-47AB143E0F51}"/>
              </a:ext>
            </a:extLst>
          </p:cNvPr>
          <p:cNvSpPr txBox="1"/>
          <p:nvPr/>
        </p:nvSpPr>
        <p:spPr>
          <a:xfrm>
            <a:off x="6442049" y="5402425"/>
            <a:ext cx="513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1 after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B29886-4719-5EFA-7129-05AC79EC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 detection algorithm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AC762C51-1D0A-F208-7718-8893E07BE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5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 from testing phase (cont.)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C36597-145D-BF65-3596-61833B4E6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949" y="1898050"/>
            <a:ext cx="5130000" cy="3420000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F2BE72-9B8A-208C-08FA-2549E2A0B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2050" y="1898050"/>
            <a:ext cx="5130000" cy="3420000"/>
          </a:xfrm>
          <a:prstGeom prst="rect">
            <a:avLst/>
          </a:prstGeom>
          <a:noFill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12D99-8A04-20A7-23B1-4DE504406048}"/>
              </a:ext>
            </a:extLst>
          </p:cNvPr>
          <p:cNvSpPr txBox="1"/>
          <p:nvPr/>
        </p:nvSpPr>
        <p:spPr>
          <a:xfrm>
            <a:off x="619949" y="5402425"/>
            <a:ext cx="51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2 before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9511FA-87DC-EAA7-D981-47AB143E0F51}"/>
              </a:ext>
            </a:extLst>
          </p:cNvPr>
          <p:cNvSpPr txBox="1"/>
          <p:nvPr/>
        </p:nvSpPr>
        <p:spPr>
          <a:xfrm>
            <a:off x="6442049" y="5402425"/>
            <a:ext cx="513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2 after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B29886-4719-5EFA-7129-05AC79EC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 detection algorithm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F37B9C80-D6D5-22D0-8BF9-FBA2AB8BF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05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 from testing phase (cont.)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C36597-145D-BF65-3596-61833B4E6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949" y="1898050"/>
            <a:ext cx="5130000" cy="3420000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F2BE72-9B8A-208C-08FA-2549E2A0B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2050" y="1898050"/>
            <a:ext cx="5130000" cy="3420000"/>
          </a:xfrm>
          <a:prstGeom prst="rect">
            <a:avLst/>
          </a:prstGeom>
          <a:noFill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12D99-8A04-20A7-23B1-4DE504406048}"/>
              </a:ext>
            </a:extLst>
          </p:cNvPr>
          <p:cNvSpPr txBox="1"/>
          <p:nvPr/>
        </p:nvSpPr>
        <p:spPr>
          <a:xfrm>
            <a:off x="619949" y="5402425"/>
            <a:ext cx="51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3 before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9511FA-87DC-EAA7-D981-47AB143E0F51}"/>
              </a:ext>
            </a:extLst>
          </p:cNvPr>
          <p:cNvSpPr txBox="1"/>
          <p:nvPr/>
        </p:nvSpPr>
        <p:spPr>
          <a:xfrm>
            <a:off x="6442049" y="5402425"/>
            <a:ext cx="513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3 after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B29886-4719-5EFA-7129-05AC79EC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 detection algorithm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47ED5FCB-2DD0-558E-0D36-52276F1DB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 from testing phase (cont.)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C36597-145D-BF65-3596-61833B4E6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949" y="1902598"/>
            <a:ext cx="5130000" cy="3410904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1F2BE72-9B8A-208C-08FA-2549E2A0B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2050" y="1902598"/>
            <a:ext cx="5130000" cy="3410904"/>
          </a:xfrm>
          <a:prstGeom prst="rect">
            <a:avLst/>
          </a:prstGeom>
          <a:noFill/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212D99-8A04-20A7-23B1-4DE504406048}"/>
              </a:ext>
            </a:extLst>
          </p:cNvPr>
          <p:cNvSpPr txBox="1"/>
          <p:nvPr/>
        </p:nvSpPr>
        <p:spPr>
          <a:xfrm>
            <a:off x="619949" y="5402425"/>
            <a:ext cx="51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4 before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9511FA-87DC-EAA7-D981-47AB143E0F51}"/>
              </a:ext>
            </a:extLst>
          </p:cNvPr>
          <p:cNvSpPr txBox="1"/>
          <p:nvPr/>
        </p:nvSpPr>
        <p:spPr>
          <a:xfrm>
            <a:off x="6442049" y="5402425"/>
            <a:ext cx="513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Test image 4 after processing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B29886-4719-5EFA-7129-05AC79EC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 detection algorithm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43F3BCC2-D20E-BBFF-5FAA-C87FBC96F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75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1472-21A2-9463-46D9-B36EEEB89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05BD-6C0F-22AB-3BE3-B3E0F1DE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Effect of n. of epochs on training phase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51088D-7049-BA2D-EAC1-B8A50CC24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1493" y="1902598"/>
            <a:ext cx="4680653" cy="3126602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FECA776-4306-7C98-FF3B-C7A9A3F73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9257" y="1902598"/>
            <a:ext cx="4691250" cy="3126602"/>
          </a:xfrm>
          <a:prstGeom prst="rect">
            <a:avLst/>
          </a:prstGeom>
          <a:noFill/>
        </p:spPr>
      </p:pic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EDBC85C8-06AE-5A23-952E-68DAFE454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B3BFEC-3136-B053-9B08-4F5D7148FE02}"/>
              </a:ext>
            </a:extLst>
          </p:cNvPr>
          <p:cNvSpPr txBox="1"/>
          <p:nvPr/>
        </p:nvSpPr>
        <p:spPr>
          <a:xfrm>
            <a:off x="1201493" y="5204669"/>
            <a:ext cx="482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- </a:t>
            </a:r>
            <a:r>
              <a:rPr lang="it-IT" sz="1600" dirty="0" err="1">
                <a:solidFill>
                  <a:srgbClr val="FF0000"/>
                </a:solidFill>
              </a:rPr>
              <a:t>Misclassification</a:t>
            </a:r>
            <a:r>
              <a:rPr lang="it-IT" sz="1600" dirty="0"/>
              <a:t> (good </a:t>
            </a:r>
            <a:r>
              <a:rPr lang="it-IT" sz="1600" dirty="0" err="1"/>
              <a:t>rivets</a:t>
            </a:r>
            <a:r>
              <a:rPr lang="it-IT" sz="1600" dirty="0"/>
              <a:t> </a:t>
            </a:r>
            <a:r>
              <a:rPr lang="it-IT" sz="1600" dirty="0" err="1"/>
              <a:t>classified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missing</a:t>
            </a:r>
            <a:r>
              <a:rPr lang="it-IT" sz="1600" dirty="0"/>
              <a:t> </a:t>
            </a:r>
            <a:r>
              <a:rPr lang="it-IT" sz="1600" dirty="0" err="1"/>
              <a:t>rivets</a:t>
            </a:r>
            <a:r>
              <a:rPr lang="it-IT" sz="1600" dirty="0"/>
              <a:t>, with an </a:t>
            </a:r>
            <a:r>
              <a:rPr lang="it-IT" sz="1600" dirty="0" err="1"/>
              <a:t>accuracy</a:t>
            </a:r>
            <a:r>
              <a:rPr lang="it-IT" sz="1600" dirty="0"/>
              <a:t> &gt; 65% )</a:t>
            </a:r>
          </a:p>
          <a:p>
            <a:endParaRPr lang="it-IT" sz="1600" dirty="0"/>
          </a:p>
          <a:p>
            <a:r>
              <a:rPr lang="en-US" sz="1600" dirty="0"/>
              <a:t>- Corrosion </a:t>
            </a:r>
            <a:r>
              <a:rPr lang="en-US" sz="1600" dirty="0">
                <a:solidFill>
                  <a:srgbClr val="FF0000"/>
                </a:solidFill>
              </a:rPr>
              <a:t>not detected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E47ADF-FD97-CCEB-9069-5054CEA0BC2E}"/>
              </a:ext>
            </a:extLst>
          </p:cNvPr>
          <p:cNvSpPr txBox="1"/>
          <p:nvPr/>
        </p:nvSpPr>
        <p:spPr>
          <a:xfrm>
            <a:off x="6299257" y="5204669"/>
            <a:ext cx="482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- </a:t>
            </a:r>
            <a:r>
              <a:rPr lang="it-IT" sz="1600" dirty="0">
                <a:solidFill>
                  <a:srgbClr val="00B050"/>
                </a:solidFill>
              </a:rPr>
              <a:t>No </a:t>
            </a:r>
            <a:r>
              <a:rPr lang="it-IT" sz="1600" dirty="0" err="1">
                <a:solidFill>
                  <a:srgbClr val="00B050"/>
                </a:solidFill>
              </a:rPr>
              <a:t>Misclassification</a:t>
            </a:r>
            <a:endParaRPr lang="it-IT" sz="1600" dirty="0">
              <a:solidFill>
                <a:srgbClr val="00B050"/>
              </a:solidFill>
            </a:endParaRPr>
          </a:p>
          <a:p>
            <a:endParaRPr lang="it-IT" sz="1600" dirty="0"/>
          </a:p>
          <a:p>
            <a:r>
              <a:rPr lang="en-US" sz="1600" dirty="0"/>
              <a:t>- Corrosion </a:t>
            </a:r>
            <a:r>
              <a:rPr lang="en-US" sz="1600" dirty="0">
                <a:solidFill>
                  <a:srgbClr val="00B050"/>
                </a:solidFill>
              </a:rPr>
              <a:t>detected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8CD9E7-706F-8825-66EB-3DCEB5284154}"/>
              </a:ext>
            </a:extLst>
          </p:cNvPr>
          <p:cNvSpPr txBox="1"/>
          <p:nvPr/>
        </p:nvSpPr>
        <p:spPr>
          <a:xfrm>
            <a:off x="2328779" y="1234941"/>
            <a:ext cx="2434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1</a:t>
            </a:r>
            <a:r>
              <a:rPr lang="en-US" baseline="30000" dirty="0">
                <a:solidFill>
                  <a:srgbClr val="0070C0"/>
                </a:solidFill>
              </a:rPr>
              <a:t>st</a:t>
            </a:r>
            <a:r>
              <a:rPr lang="en-US" dirty="0">
                <a:solidFill>
                  <a:srgbClr val="0070C0"/>
                </a:solidFill>
              </a:rPr>
              <a:t> training epochs</a:t>
            </a:r>
            <a:r>
              <a:rPr lang="en-US" dirty="0"/>
              <a:t>: 100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6A6FE6-4C24-9A6E-CC16-D862F3E4A4DD}"/>
              </a:ext>
            </a:extLst>
          </p:cNvPr>
          <p:cNvSpPr txBox="1"/>
          <p:nvPr/>
        </p:nvSpPr>
        <p:spPr>
          <a:xfrm>
            <a:off x="7439508" y="1231328"/>
            <a:ext cx="254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2</a:t>
            </a:r>
            <a:r>
              <a:rPr lang="en-US" baseline="30000" dirty="0">
                <a:solidFill>
                  <a:srgbClr val="0070C0"/>
                </a:solidFill>
              </a:rPr>
              <a:t>nd</a:t>
            </a:r>
            <a:r>
              <a:rPr lang="en-US" dirty="0">
                <a:solidFill>
                  <a:srgbClr val="0070C0"/>
                </a:solidFill>
              </a:rPr>
              <a:t> training epochs</a:t>
            </a:r>
            <a:r>
              <a:rPr lang="en-US" dirty="0"/>
              <a:t>: 1000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096291BD-C841-9F2D-1441-5A4FEDD3F33A}"/>
              </a:ext>
            </a:extLst>
          </p:cNvPr>
          <p:cNvSpPr/>
          <p:nvPr/>
        </p:nvSpPr>
        <p:spPr>
          <a:xfrm>
            <a:off x="5575041" y="1415994"/>
            <a:ext cx="1041918" cy="54128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46971-F61A-28C8-6506-EE8B249E3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5C3224-171C-17A3-7DDB-18B8D20D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of history…</a:t>
            </a:r>
          </a:p>
        </p:txBody>
      </p:sp>
    </p:spTree>
    <p:extLst>
      <p:ext uri="{BB962C8B-B14F-4D97-AF65-F5344CB8AC3E}">
        <p14:creationId xmlns:p14="http://schemas.microsoft.com/office/powerpoint/2010/main" val="900363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</a:t>
            </a:r>
          </a:p>
        </p:txBody>
      </p:sp>
    </p:spTree>
    <p:extLst>
      <p:ext uri="{BB962C8B-B14F-4D97-AF65-F5344CB8AC3E}">
        <p14:creationId xmlns:p14="http://schemas.microsoft.com/office/powerpoint/2010/main" val="969162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examples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B29886-4719-5EFA-7129-05AC79EC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Errors in decal</a:t>
            </a:r>
          </a:p>
        </p:txBody>
      </p:sp>
      <p:pic>
        <p:nvPicPr>
          <p:cNvPr id="3" name="Immagine 2" descr="Immagine che contiene testo, contenitore, scatola&#10;&#10;Descrizione generata automaticamente">
            <a:extLst>
              <a:ext uri="{FF2B5EF4-FFF2-40B4-BE49-F238E27FC236}">
                <a16:creationId xmlns:a16="http://schemas.microsoft.com/office/drawing/2014/main" id="{72BB0E42-D4F4-1DE3-6692-C77C0CE8B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42" y="1780917"/>
            <a:ext cx="6621915" cy="4414610"/>
          </a:xfrm>
          <a:prstGeom prst="rect">
            <a:avLst/>
          </a:prstGeom>
        </p:spPr>
      </p:pic>
      <p:pic>
        <p:nvPicPr>
          <p:cNvPr id="4" name="Immagine 3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2FF702F2-8A1B-725A-AAAF-A3719D4A2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7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examples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FB29886-4719-5EFA-7129-05AC79EC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Errors in decal</a:t>
            </a:r>
          </a:p>
        </p:txBody>
      </p:sp>
      <p:pic>
        <p:nvPicPr>
          <p:cNvPr id="4" name="Immagine 3" descr="Immagine che contiene testo, scatola, Rettangolo, contenitore&#10;&#10;Descrizione generata automaticamente">
            <a:extLst>
              <a:ext uri="{FF2B5EF4-FFF2-40B4-BE49-F238E27FC236}">
                <a16:creationId xmlns:a16="http://schemas.microsoft.com/office/drawing/2014/main" id="{498BE5B7-C8FA-293D-65E3-071C0EC8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00" y="1783891"/>
            <a:ext cx="6620400" cy="4413600"/>
          </a:xfrm>
          <a:prstGeom prst="rect">
            <a:avLst/>
          </a:prstGeom>
        </p:spPr>
      </p:pic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FEA9A65C-49E6-1212-EBE5-566094D99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42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B619C-84DD-CA29-E540-0A3B0E79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5EDF-D6E8-566C-E5FE-60D0286A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examples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ADD7FCD-4393-3641-1C7C-5DD2BDB599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Damages on composite panels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75E4A240-31DF-868D-C8BA-591B6B00D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8FB990-BC56-9564-B7A5-D964C09473ED}"/>
              </a:ext>
            </a:extLst>
          </p:cNvPr>
          <p:cNvSpPr txBox="1"/>
          <p:nvPr/>
        </p:nvSpPr>
        <p:spPr>
          <a:xfrm>
            <a:off x="3149360" y="5657251"/>
            <a:ext cx="589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Test 1 (No light, 90 deg angle, high-definition)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4DD3B9-29E3-32C0-1303-AB7F24D2A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 b="238"/>
          <a:stretch/>
        </p:blipFill>
        <p:spPr>
          <a:xfrm>
            <a:off x="403870" y="1875738"/>
            <a:ext cx="5524402" cy="36555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8E23AEC-F6D5-3C68-B4ED-469ED4E50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288" y="1869427"/>
            <a:ext cx="5490000" cy="36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82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D0B25-6C51-CEB9-F1A8-B6AA1502B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45CD-F2F2-5AFB-62FC-3A72F62C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examples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C138F6B-5BA4-DA82-4A52-CE66B2E76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Damages on composite panels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8AC0AC30-7FA7-8189-CA79-80A991AD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EDDAC7-36F6-3D25-0FA2-6117BF9AA536}"/>
              </a:ext>
            </a:extLst>
          </p:cNvPr>
          <p:cNvSpPr txBox="1"/>
          <p:nvPr/>
        </p:nvSpPr>
        <p:spPr>
          <a:xfrm>
            <a:off x="3149360" y="5657251"/>
            <a:ext cx="589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Test 2 (No light, 45 deg angle, high-definition)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F4DB38-FE0E-34B7-E65A-69AC8B4FE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403870" y="1875738"/>
            <a:ext cx="5524402" cy="36555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0CE70C-794F-B327-AD37-93F2347F7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288" y="1882962"/>
            <a:ext cx="5490000" cy="3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94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8862D-886A-FC5F-D550-B06FCAD1F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6DE33-2006-04EF-99BA-C8F4BCBB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More examples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BCD17FC-EFB9-F518-906E-99720B831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12850"/>
            <a:ext cx="10515600" cy="4333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Damages on composite panels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FBC60C93-C95E-DEAD-0848-96EA960B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DDB42A-25FC-31B4-3CFD-05B229D60BB8}"/>
              </a:ext>
            </a:extLst>
          </p:cNvPr>
          <p:cNvSpPr txBox="1"/>
          <p:nvPr/>
        </p:nvSpPr>
        <p:spPr>
          <a:xfrm>
            <a:off x="3149360" y="5657251"/>
            <a:ext cx="589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Test 3 (Light, 90 deg angle, low-definition)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C09891-F16E-E40B-0B7B-7FD57C16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403870" y="1875738"/>
            <a:ext cx="5524402" cy="36555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15E1DEB-735D-3193-B31A-16CD89C1C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6288" y="1882962"/>
            <a:ext cx="5490000" cy="3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22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53920-7FFE-0B78-5561-0A6419EA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ABB8761-A51B-3C7B-AF7E-291D1732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in the “future”…?</a:t>
            </a:r>
          </a:p>
        </p:txBody>
      </p:sp>
    </p:spTree>
    <p:extLst>
      <p:ext uri="{BB962C8B-B14F-4D97-AF65-F5344CB8AC3E}">
        <p14:creationId xmlns:p14="http://schemas.microsoft.com/office/powerpoint/2010/main" val="1799306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65945" cy="847587"/>
          </a:xfrm>
        </p:spPr>
        <p:txBody>
          <a:bodyPr>
            <a:normAutofit/>
          </a:bodyPr>
          <a:lstStyle/>
          <a:p>
            <a:r>
              <a:rPr lang="en-US" sz="4000" dirty="0"/>
              <a:t>Future Developments</a:t>
            </a:r>
          </a:p>
        </p:txBody>
      </p:sp>
      <p:pic>
        <p:nvPicPr>
          <p:cNvPr id="3" name="Immagine 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0278AE4E-0E5E-ECA9-D722-F20570B4D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pic>
        <p:nvPicPr>
          <p:cNvPr id="4" name="output">
            <a:hlinkClick r:id="" action="ppaction://media"/>
            <a:extLst>
              <a:ext uri="{FF2B5EF4-FFF2-40B4-BE49-F238E27FC236}">
                <a16:creationId xmlns:a16="http://schemas.microsoft.com/office/drawing/2014/main" id="{0725E9DA-0F3D-B794-E3A4-3A49E6E33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4211" y="498840"/>
            <a:ext cx="3219934" cy="5687992"/>
          </a:xfrm>
          <a:prstGeom prst="rect">
            <a:avLst/>
          </a:prstGeom>
        </p:spPr>
      </p:pic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6DF9548F-B1CD-D724-FF15-468E4C23EA18}"/>
              </a:ext>
            </a:extLst>
          </p:cNvPr>
          <p:cNvSpPr/>
          <p:nvPr/>
        </p:nvSpPr>
        <p:spPr>
          <a:xfrm flipH="1">
            <a:off x="5771071" y="5460522"/>
            <a:ext cx="1406106" cy="638354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49430D1-F718-7F9E-58DD-B6D2C187C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43" y="4139684"/>
            <a:ext cx="2661519" cy="964801"/>
          </a:xfrm>
          <a:prstGeom prst="rect">
            <a:avLst/>
          </a:prstGeom>
        </p:spPr>
      </p:pic>
      <p:pic>
        <p:nvPicPr>
          <p:cNvPr id="16" name="Immagine 15" descr="Immagine che contiene frutto, disegno, schizzo, illustrazione&#10;&#10;Descrizione generata automaticamente">
            <a:extLst>
              <a:ext uri="{FF2B5EF4-FFF2-40B4-BE49-F238E27FC236}">
                <a16:creationId xmlns:a16="http://schemas.microsoft.com/office/drawing/2014/main" id="{2E84BB40-F280-6259-E911-C878A0BEE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509" y="1376739"/>
            <a:ext cx="1816574" cy="1211049"/>
          </a:xfrm>
          <a:prstGeom prst="rect">
            <a:avLst/>
          </a:prstGeom>
        </p:spPr>
      </p:pic>
      <p:pic>
        <p:nvPicPr>
          <p:cNvPr id="20" name="Immagine 19" descr="Immagine che contiene Carattere, logo, simbolo, Elementi grafici&#10;&#10;Descrizione generata automaticamente">
            <a:extLst>
              <a:ext uri="{FF2B5EF4-FFF2-40B4-BE49-F238E27FC236}">
                <a16:creationId xmlns:a16="http://schemas.microsoft.com/office/drawing/2014/main" id="{26EE08AA-4FB9-5186-ABA5-DC2CE9B0AE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2" y="1376739"/>
            <a:ext cx="1213789" cy="1211049"/>
          </a:xfrm>
          <a:prstGeom prst="rect">
            <a:avLst/>
          </a:prstGeom>
        </p:spPr>
      </p:pic>
      <p:pic>
        <p:nvPicPr>
          <p:cNvPr id="24" name="Immagine 23" descr="Immagine che contiene clipart, simbolo, Elementi grafici, cartone animato&#10;&#10;Descrizione generata automaticamente">
            <a:extLst>
              <a:ext uri="{FF2B5EF4-FFF2-40B4-BE49-F238E27FC236}">
                <a16:creationId xmlns:a16="http://schemas.microsoft.com/office/drawing/2014/main" id="{B2332C17-C7F5-9902-484E-39D1815BA7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1" y="1514639"/>
            <a:ext cx="977812" cy="1073149"/>
          </a:xfrm>
          <a:prstGeom prst="rect">
            <a:avLst/>
          </a:prstGeom>
        </p:spPr>
      </p:pic>
      <p:pic>
        <p:nvPicPr>
          <p:cNvPr id="26" name="Immagine 25" descr="Immagine che contiene elettronica, Componente elettrico, Componente di circuito, Componente di circuito passivo&#10;&#10;Descrizione generata automaticamente">
            <a:extLst>
              <a:ext uri="{FF2B5EF4-FFF2-40B4-BE49-F238E27FC236}">
                <a16:creationId xmlns:a16="http://schemas.microsoft.com/office/drawing/2014/main" id="{C944E395-BDC3-5165-EED4-122F99F0CE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7" y="2892948"/>
            <a:ext cx="1998695" cy="12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24F57-284C-3646-B401-69563D1776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04E7B0-6DCE-5D48-8531-C156CA3C43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CCDD105-2E9D-5648-9564-B11736C104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Università degli Studi di Napoli Federico II - Wikipedia">
            <a:extLst>
              <a:ext uri="{FF2B5EF4-FFF2-40B4-BE49-F238E27FC236}">
                <a16:creationId xmlns:a16="http://schemas.microsoft.com/office/drawing/2014/main" id="{4928E9A2-6056-594C-B821-8B5327644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0"/>
            <a:ext cx="6884987" cy="68580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40078E78-3B12-A66F-443E-EB57D0D9A43D}"/>
              </a:ext>
            </a:extLst>
          </p:cNvPr>
          <p:cNvSpPr>
            <a:spLocks noChangeAspect="1"/>
          </p:cNvSpPr>
          <p:nvPr/>
        </p:nvSpPr>
        <p:spPr>
          <a:xfrm rot="10800000">
            <a:off x="4152900" y="0"/>
            <a:ext cx="8039100" cy="6871230"/>
          </a:xfrm>
          <a:custGeom>
            <a:avLst/>
            <a:gdLst>
              <a:gd name="connsiteX0" fmla="*/ 0 w 8066715"/>
              <a:gd name="connsiteY0" fmla="*/ 0 h 6858000"/>
              <a:gd name="connsiteX1" fmla="*/ 8066715 w 8066715"/>
              <a:gd name="connsiteY1" fmla="*/ 0 h 6858000"/>
              <a:gd name="connsiteX2" fmla="*/ 8053410 w 8066715"/>
              <a:gd name="connsiteY2" fmla="*/ 2376 h 6858000"/>
              <a:gd name="connsiteX3" fmla="*/ 5260631 w 8066715"/>
              <a:gd name="connsiteY3" fmla="*/ 3429000 h 6858000"/>
              <a:gd name="connsiteX4" fmla="*/ 8053410 w 8066715"/>
              <a:gd name="connsiteY4" fmla="*/ 6855624 h 6858000"/>
              <a:gd name="connsiteX5" fmla="*/ 8066715 w 8066715"/>
              <a:gd name="connsiteY5" fmla="*/ 6858000 h 6858000"/>
              <a:gd name="connsiteX6" fmla="*/ 0 w 8066715"/>
              <a:gd name="connsiteY6" fmla="*/ 6858000 h 6858000"/>
              <a:gd name="connsiteX7" fmla="*/ 0 w 8066715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66715" h="6858000">
                <a:moveTo>
                  <a:pt x="0" y="0"/>
                </a:moveTo>
                <a:lnTo>
                  <a:pt x="8066715" y="0"/>
                </a:lnTo>
                <a:lnTo>
                  <a:pt x="8053410" y="2376"/>
                </a:lnTo>
                <a:cubicBezTo>
                  <a:pt x="6459574" y="328522"/>
                  <a:pt x="5260631" y="1738747"/>
                  <a:pt x="5260631" y="3429000"/>
                </a:cubicBezTo>
                <a:cubicBezTo>
                  <a:pt x="5260631" y="5119253"/>
                  <a:pt x="6459574" y="6529478"/>
                  <a:pt x="8053410" y="6855624"/>
                </a:cubicBezTo>
                <a:lnTo>
                  <a:pt x="806671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32" name="Picture 8" descr="800 anni di saperi - 800 anni Unina">
            <a:extLst>
              <a:ext uri="{FF2B5EF4-FFF2-40B4-BE49-F238E27FC236}">
                <a16:creationId xmlns:a16="http://schemas.microsoft.com/office/drawing/2014/main" id="{7794C212-57D1-D8E1-0FC7-7FD79EA01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2" t="19802"/>
          <a:stretch/>
        </p:blipFill>
        <p:spPr bwMode="auto">
          <a:xfrm>
            <a:off x="8967623" y="1352440"/>
            <a:ext cx="3224135" cy="55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B42CD2B-5AC9-1C17-6DD0-D577AE190F40}"/>
              </a:ext>
            </a:extLst>
          </p:cNvPr>
          <p:cNvSpPr/>
          <p:nvPr/>
        </p:nvSpPr>
        <p:spPr>
          <a:xfrm>
            <a:off x="8794789" y="1403813"/>
            <a:ext cx="3397393" cy="54541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Università degli Studi di Napoli Federico II">
            <a:extLst>
              <a:ext uri="{FF2B5EF4-FFF2-40B4-BE49-F238E27FC236}">
                <a16:creationId xmlns:a16="http://schemas.microsoft.com/office/drawing/2014/main" id="{3455F059-15A7-C347-827A-97562B88B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r="64785"/>
          <a:stretch/>
        </p:blipFill>
        <p:spPr bwMode="auto">
          <a:xfrm>
            <a:off x="8923445" y="1044278"/>
            <a:ext cx="1503574" cy="9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91BAF8-DF60-46D2-A10C-E202E9BD415F}"/>
              </a:ext>
            </a:extLst>
          </p:cNvPr>
          <p:cNvGrpSpPr/>
          <p:nvPr/>
        </p:nvGrpSpPr>
        <p:grpSpPr>
          <a:xfrm>
            <a:off x="7289461" y="2638990"/>
            <a:ext cx="4573688" cy="1638996"/>
            <a:chOff x="7388388" y="2332632"/>
            <a:chExt cx="4573688" cy="1638996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89D8F183-1858-4943-B221-E75C986A29CA}"/>
                </a:ext>
              </a:extLst>
            </p:cNvPr>
            <p:cNvSpPr txBox="1"/>
            <p:nvPr/>
          </p:nvSpPr>
          <p:spPr>
            <a:xfrm>
              <a:off x="7745347" y="2332632"/>
              <a:ext cx="38597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dirty="0">
                  <a:solidFill>
                    <a:srgbClr val="002060"/>
                  </a:solidFill>
                  <a:latin typeface="Garamond" panose="02020404030301010803" pitchFamily="18" charset="0"/>
                  <a:cs typeface="Times New Roman" panose="02020603050405020304" pitchFamily="18" charset="0"/>
                </a:rPr>
                <a:t>Thank you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369D62-DB24-42C6-A179-847C6636DDF2}"/>
                </a:ext>
              </a:extLst>
            </p:cNvPr>
            <p:cNvSpPr/>
            <p:nvPr/>
          </p:nvSpPr>
          <p:spPr>
            <a:xfrm>
              <a:off x="7388388" y="3048298"/>
              <a:ext cx="457368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002060"/>
                  </a:solidFill>
                  <a:latin typeface="Garamond" panose="02020404030301010803" pitchFamily="18" charset="0"/>
                  <a:cs typeface="Times New Roman" panose="02020603050405020304" pitchFamily="18" charset="0"/>
                </a:rPr>
                <a:t>for the attention</a:t>
              </a:r>
              <a:endParaRPr lang="en-US" sz="5400" dirty="0"/>
            </a:p>
          </p:txBody>
        </p:sp>
      </p:grp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D30A0F3-788F-7A50-7EDC-ADF27C894045}"/>
              </a:ext>
            </a:extLst>
          </p:cNvPr>
          <p:cNvSpPr txBox="1"/>
          <p:nvPr/>
        </p:nvSpPr>
        <p:spPr>
          <a:xfrm>
            <a:off x="9096279" y="4815533"/>
            <a:ext cx="428227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Salvatore Merola</a:t>
            </a: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Ph.D. student</a:t>
            </a:r>
          </a:p>
          <a:p>
            <a:r>
              <a:rPr lang="en-US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  <a:hlinkClick r:id="rId5"/>
              </a:rPr>
              <a:t>salvatore.merola@unina.it</a:t>
            </a:r>
            <a:r>
              <a:rPr lang="en-US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  <a:hlinkClick r:id="rId6"/>
              </a:rPr>
              <a:t>savimerola@outlook.it</a:t>
            </a:r>
            <a:endParaRPr lang="en-US" sz="1400" dirty="0">
              <a:solidFill>
                <a:srgbClr val="00206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Department of Industrial Engineering</a:t>
            </a: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University of Naples Federico II</a:t>
            </a:r>
          </a:p>
          <a:p>
            <a:r>
              <a:rPr lang="en-GB" sz="14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Via  Claudio 21, 80125, Naples, IT</a:t>
            </a:r>
          </a:p>
        </p:txBody>
      </p:sp>
      <p:pic>
        <p:nvPicPr>
          <p:cNvPr id="8" name="Immagine 7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3CFCA676-90CB-6090-213B-E2F47F156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89" y="540781"/>
            <a:ext cx="1696035" cy="1722028"/>
          </a:xfrm>
          <a:prstGeom prst="rect">
            <a:avLst/>
          </a:prstGeom>
        </p:spPr>
      </p:pic>
      <p:pic>
        <p:nvPicPr>
          <p:cNvPr id="11" name="Immagine 10" descr="Immagine che contiene modello, quadrato, pixel&#10;&#10;Descrizione generata automaticamente">
            <a:extLst>
              <a:ext uri="{FF2B5EF4-FFF2-40B4-BE49-F238E27FC236}">
                <a16:creationId xmlns:a16="http://schemas.microsoft.com/office/drawing/2014/main" id="{13F662AB-065A-9767-4221-1E336769A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93" y="4815533"/>
            <a:ext cx="1785252" cy="178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52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A</a:t>
            </a:r>
            <a:r>
              <a:rPr lang="en-US" sz="4000" dirty="0"/>
              <a:t> little bit of history…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Early Beginnings (50s – 70s)</a:t>
            </a:r>
          </a:p>
        </p:txBody>
      </p:sp>
      <p:pic>
        <p:nvPicPr>
          <p:cNvPr id="9" name="Immagine 8" descr="Immagine che contiene diagramma, linea, cerchio, Carattere&#10;&#10;Descrizione generata automaticamente">
            <a:extLst>
              <a:ext uri="{FF2B5EF4-FFF2-40B4-BE49-F238E27FC236}">
                <a16:creationId xmlns:a16="http://schemas.microsoft.com/office/drawing/2014/main" id="{9DF794F1-E70D-084A-3BC4-0BD4AE235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8" y="3332009"/>
            <a:ext cx="5109547" cy="19262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C09D77-10AB-8821-8AB0-1FC474354672}"/>
              </a:ext>
            </a:extLst>
          </p:cNvPr>
          <p:cNvSpPr txBox="1"/>
          <p:nvPr/>
        </p:nvSpPr>
        <p:spPr>
          <a:xfrm>
            <a:off x="1687285" y="2522181"/>
            <a:ext cx="3491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Rosenblatt’s</a:t>
            </a:r>
            <a:r>
              <a:rPr lang="it-IT" sz="2400" dirty="0"/>
              <a:t> </a:t>
            </a:r>
            <a:r>
              <a:rPr lang="it-IT" sz="2400" dirty="0" err="1"/>
              <a:t>Perceptron</a:t>
            </a:r>
            <a:r>
              <a:rPr lang="it-IT" sz="2400" dirty="0"/>
              <a:t>:</a:t>
            </a:r>
            <a:endParaRPr lang="en-US" sz="2400" dirty="0"/>
          </a:p>
        </p:txBody>
      </p:sp>
      <p:pic>
        <p:nvPicPr>
          <p:cNvPr id="17" name="Immagine 16" descr="Immagine che contiene automobile, Elementi grafici, testo, grafica&#10;&#10;Descrizione generata automaticamente">
            <a:extLst>
              <a:ext uri="{FF2B5EF4-FFF2-40B4-BE49-F238E27FC236}">
                <a16:creationId xmlns:a16="http://schemas.microsoft.com/office/drawing/2014/main" id="{BE880480-55FE-DCBB-2E49-1C5F8951B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43" y="2753014"/>
            <a:ext cx="5199346" cy="2892136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36C7D3D-DAF6-E97E-8BAF-9C488DA02D5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986692" y="4199082"/>
            <a:ext cx="1297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Immagine 21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7DE1160E-A46F-81B6-5119-0D0C87939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52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A3C80-C265-444C-C673-426505D6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9FF3C-986A-C13A-D9E0-6DDA1176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A</a:t>
            </a:r>
            <a:r>
              <a:rPr lang="en-US" sz="4000" dirty="0"/>
              <a:t> little bit of history…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FA922-CE36-EF86-781D-4018A356D7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Edge detections and Feature extraction(70s – 2000)</a:t>
            </a:r>
          </a:p>
        </p:txBody>
      </p:sp>
      <p:pic>
        <p:nvPicPr>
          <p:cNvPr id="4" name="Immagine 3" descr="Immagine che contiene testo, schermata, cerchio, Carattere&#10;&#10;Descrizione generata automaticamente">
            <a:extLst>
              <a:ext uri="{FF2B5EF4-FFF2-40B4-BE49-F238E27FC236}">
                <a16:creationId xmlns:a16="http://schemas.microsoft.com/office/drawing/2014/main" id="{4BD402B6-C682-19C9-E3BF-626F8D4A7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"/>
          <a:stretch/>
        </p:blipFill>
        <p:spPr>
          <a:xfrm>
            <a:off x="7577004" y="1838131"/>
            <a:ext cx="3880988" cy="4325048"/>
          </a:xfrm>
          <a:prstGeom prst="rect">
            <a:avLst/>
          </a:prstGeom>
        </p:spPr>
      </p:pic>
      <p:pic>
        <p:nvPicPr>
          <p:cNvPr id="7" name="Immagine 6" descr="Immagine che contiene animale domestico, Razza di cani, mammifero, cane&#10;&#10;Descrizione generata automaticamente">
            <a:extLst>
              <a:ext uri="{FF2B5EF4-FFF2-40B4-BE49-F238E27FC236}">
                <a16:creationId xmlns:a16="http://schemas.microsoft.com/office/drawing/2014/main" id="{930F85CA-772C-49B1-B835-8716E9BA0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88" y="2078815"/>
            <a:ext cx="4779008" cy="3566335"/>
          </a:xfrm>
          <a:prstGeom prst="rect">
            <a:avLst/>
          </a:prstGeom>
        </p:spPr>
      </p:pic>
      <p:pic>
        <p:nvPicPr>
          <p:cNvPr id="8" name="Immagine 7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DE016BA2-36B2-BBB2-8367-73E7F14BD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8DFD21-665D-EEBD-5972-E5AF7744C043}"/>
              </a:ext>
            </a:extLst>
          </p:cNvPr>
          <p:cNvSpPr/>
          <p:nvPr/>
        </p:nvSpPr>
        <p:spPr>
          <a:xfrm>
            <a:off x="7669763" y="3079102"/>
            <a:ext cx="3337249" cy="15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5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371E2-A8BE-61BA-DFE5-1CA063B2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C174E-E13B-0D7B-D45D-5BCE0AA6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A</a:t>
            </a:r>
            <a:r>
              <a:rPr lang="en-US" sz="4000" dirty="0"/>
              <a:t> little bit of history…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43112-4B99-13E1-445A-8EA2D6ADE5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Deep Learning revolution (2000 - now)</a:t>
            </a:r>
          </a:p>
        </p:txBody>
      </p:sp>
      <p:pic>
        <p:nvPicPr>
          <p:cNvPr id="6" name="Immagine 5" descr="Immagine che contiene schizzo, diagramma, testo, Piano&#10;&#10;Descrizione generata automaticamente">
            <a:extLst>
              <a:ext uri="{FF2B5EF4-FFF2-40B4-BE49-F238E27FC236}">
                <a16:creationId xmlns:a16="http://schemas.microsoft.com/office/drawing/2014/main" id="{6BA68BDD-F6AF-C8C1-8432-C81CDEBA1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5" y="2004445"/>
            <a:ext cx="9787812" cy="33067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E8DD32-B5AA-C465-2B4C-3BB22FDB2A83}"/>
              </a:ext>
            </a:extLst>
          </p:cNvPr>
          <p:cNvSpPr txBox="1"/>
          <p:nvPr/>
        </p:nvSpPr>
        <p:spPr>
          <a:xfrm>
            <a:off x="2727649" y="5701263"/>
            <a:ext cx="673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Convolutional</a:t>
            </a:r>
            <a:r>
              <a:rPr lang="it-IT" b="1" dirty="0"/>
              <a:t> </a:t>
            </a:r>
            <a:r>
              <a:rPr lang="it-IT" b="1" dirty="0" err="1"/>
              <a:t>Neural</a:t>
            </a:r>
            <a:r>
              <a:rPr lang="it-IT" b="1" dirty="0"/>
              <a:t> Networks </a:t>
            </a:r>
            <a:r>
              <a:rPr lang="it-IT" dirty="0"/>
              <a:t>(</a:t>
            </a:r>
            <a:r>
              <a:rPr lang="it-IT" dirty="0" err="1"/>
              <a:t>AlexNet</a:t>
            </a:r>
            <a:r>
              <a:rPr lang="it-IT" dirty="0"/>
              <a:t>, </a:t>
            </a:r>
            <a:r>
              <a:rPr lang="it-IT" dirty="0" err="1"/>
              <a:t>VGGNet</a:t>
            </a:r>
            <a:r>
              <a:rPr lang="it-IT" dirty="0"/>
              <a:t>, </a:t>
            </a:r>
            <a:r>
              <a:rPr lang="it-IT" dirty="0" err="1"/>
              <a:t>ResNet</a:t>
            </a:r>
            <a:r>
              <a:rPr lang="it-IT" dirty="0"/>
              <a:t>, … , YOLO)</a:t>
            </a:r>
            <a:endParaRPr lang="en-US" dirty="0"/>
          </a:p>
        </p:txBody>
      </p:sp>
      <p:pic>
        <p:nvPicPr>
          <p:cNvPr id="9" name="Immagine 8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057D82A1-2A67-EDE0-97D9-D61DBB8FF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7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2CDC-65BC-9351-F9F1-5D2CD7DF7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33A23B-099A-9B64-9BC3-05C16ACA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</p:txBody>
      </p:sp>
    </p:spTree>
    <p:extLst>
      <p:ext uri="{BB962C8B-B14F-4D97-AF65-F5344CB8AC3E}">
        <p14:creationId xmlns:p14="http://schemas.microsoft.com/office/powerpoint/2010/main" val="124061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7D713-62F2-A92A-B755-598544757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7EC1D-A8E5-FB4C-F961-0A422D1E8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</a:t>
            </a:r>
            <a:r>
              <a:rPr lang="en-US" sz="4000" dirty="0" err="1"/>
              <a:t>omputer</a:t>
            </a:r>
            <a:r>
              <a:rPr lang="en-US" sz="4000" dirty="0"/>
              <a:t> 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D5D274-3E65-D0FC-9BC3-A9BE45CFED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Box 86">
            <a:extLst>
              <a:ext uri="{FF2B5EF4-FFF2-40B4-BE49-F238E27FC236}">
                <a16:creationId xmlns:a16="http://schemas.microsoft.com/office/drawing/2014/main" id="{8772FD57-A4EF-6D2F-B759-ED02CFB82C98}"/>
              </a:ext>
            </a:extLst>
          </p:cNvPr>
          <p:cNvSpPr txBox="1"/>
          <p:nvPr/>
        </p:nvSpPr>
        <p:spPr>
          <a:xfrm>
            <a:off x="838200" y="1853669"/>
            <a:ext cx="11188959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 </a:t>
            </a: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How? What acquisition system to use? What kind of images am I going to analyze?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Pre-Processing : 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Analysis Preparation phase (</a:t>
            </a:r>
            <a:r>
              <a:rPr lang="en-US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Augmentation</a:t>
            </a:r>
            <a:r>
              <a:rPr lang="en-US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571750" lvl="5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Noise</a:t>
            </a:r>
            <a:r>
              <a:rPr lang="it-IT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Reduction</a:t>
            </a:r>
            <a:endParaRPr lang="it-IT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 Enhancement</a:t>
            </a:r>
          </a:p>
          <a:p>
            <a:pPr marL="2571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Resizing</a:t>
            </a:r>
            <a:r>
              <a:rPr lang="it-IT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it-IT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Cropping</a:t>
            </a:r>
            <a:endParaRPr lang="it-IT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Normalization</a:t>
            </a:r>
            <a:endParaRPr lang="it-IT" i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88C057E9-F760-27DF-D814-F3BCE2451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4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68DF4-E520-8E21-6EF7-8169E42CC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140B-C896-80CB-3153-BF71D37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C</a:t>
            </a:r>
            <a:r>
              <a:rPr lang="en-US" sz="4000" dirty="0" err="1"/>
              <a:t>omputer</a:t>
            </a:r>
            <a:r>
              <a:rPr lang="en-US" sz="4000" dirty="0"/>
              <a:t> 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175BB-3B39-B2F6-862C-C8E39D755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Box 86">
            <a:extLst>
              <a:ext uri="{FF2B5EF4-FFF2-40B4-BE49-F238E27FC236}">
                <a16:creationId xmlns:a16="http://schemas.microsoft.com/office/drawing/2014/main" id="{DA9FA968-3001-E7F4-9B5D-2BF445249DC6}"/>
              </a:ext>
            </a:extLst>
          </p:cNvPr>
          <p:cNvSpPr txBox="1"/>
          <p:nvPr/>
        </p:nvSpPr>
        <p:spPr>
          <a:xfrm>
            <a:off x="838200" y="1499235"/>
            <a:ext cx="1107699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Feature </a:t>
            </a: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Extraction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representation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 descr="Immagine che contiene testo, diagramma, schermata, mappa&#10;&#10;Descrizione generata automaticamente">
            <a:extLst>
              <a:ext uri="{FF2B5EF4-FFF2-40B4-BE49-F238E27FC236}">
                <a16:creationId xmlns:a16="http://schemas.microsoft.com/office/drawing/2014/main" id="{5D84C1BA-EEEA-B487-FEE9-B85DB80CF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0"/>
          <a:stretch/>
        </p:blipFill>
        <p:spPr>
          <a:xfrm>
            <a:off x="1080796" y="2651728"/>
            <a:ext cx="7360292" cy="299342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21AE9E-7D33-64E9-6350-5E1551CBE599}"/>
              </a:ext>
            </a:extLst>
          </p:cNvPr>
          <p:cNvSpPr txBox="1"/>
          <p:nvPr/>
        </p:nvSpPr>
        <p:spPr>
          <a:xfrm>
            <a:off x="8854751" y="2651728"/>
            <a:ext cx="1399592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2020"/>
                </a:solidFill>
              </a:rPr>
              <a:t>Edges</a:t>
            </a:r>
            <a:r>
              <a:rPr lang="it-IT" dirty="0">
                <a:solidFill>
                  <a:srgbClr val="FF2020"/>
                </a:solidFill>
              </a:rPr>
              <a:t>,</a:t>
            </a:r>
          </a:p>
          <a:p>
            <a:r>
              <a:rPr lang="it-IT" dirty="0">
                <a:solidFill>
                  <a:srgbClr val="FF2020"/>
                </a:solidFill>
              </a:rPr>
              <a:t>Corners,</a:t>
            </a:r>
          </a:p>
          <a:p>
            <a:r>
              <a:rPr lang="it-IT" dirty="0">
                <a:solidFill>
                  <a:srgbClr val="FF2020"/>
                </a:solidFill>
              </a:rPr>
              <a:t>Textures,</a:t>
            </a:r>
          </a:p>
          <a:p>
            <a:r>
              <a:rPr lang="it-IT" dirty="0">
                <a:solidFill>
                  <a:srgbClr val="FF2020"/>
                </a:solidFill>
              </a:rPr>
              <a:t>Colors,</a:t>
            </a:r>
          </a:p>
          <a:p>
            <a:r>
              <a:rPr lang="it-IT" dirty="0" err="1">
                <a:solidFill>
                  <a:srgbClr val="FF2020"/>
                </a:solidFill>
              </a:rPr>
              <a:t>Shapes</a:t>
            </a:r>
            <a:r>
              <a:rPr lang="en-US" dirty="0">
                <a:solidFill>
                  <a:srgbClr val="FF2020"/>
                </a:solidFill>
              </a:rPr>
              <a:t>,</a:t>
            </a:r>
          </a:p>
          <a:p>
            <a:r>
              <a:rPr lang="en-US" dirty="0">
                <a:solidFill>
                  <a:srgbClr val="FF2020"/>
                </a:solidFill>
              </a:rPr>
              <a:t>…</a:t>
            </a:r>
            <a:endParaRPr lang="it-IT" dirty="0">
              <a:solidFill>
                <a:srgbClr val="FF2020"/>
              </a:solidFill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73A08A4-AFC2-00FA-DFF7-C64356442A65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721290" y="3528891"/>
            <a:ext cx="4133461" cy="744659"/>
          </a:xfrm>
          <a:prstGeom prst="straightConnector1">
            <a:avLst/>
          </a:prstGeom>
          <a:ln>
            <a:solidFill>
              <a:srgbClr val="FF20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mmagine che contiene simbolo, Carattere, logo, cerchio&#10;&#10;Descrizione generata automaticamente">
            <a:extLst>
              <a:ext uri="{FF2B5EF4-FFF2-40B4-BE49-F238E27FC236}">
                <a16:creationId xmlns:a16="http://schemas.microsoft.com/office/drawing/2014/main" id="{5037B788-5869-9D8C-527B-8B1673755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6" y="158230"/>
            <a:ext cx="652862" cy="66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m" id="{A92F471F-29FD-420F-BA82-5DE3ECBFE374}" vid="{E6E31FD7-2EAB-43D0-B3DD-622158D97F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ABD2A3450E74E47821B34953F0F5657" ma:contentTypeVersion="12" ma:contentTypeDescription="Creare un nuovo documento." ma:contentTypeScope="" ma:versionID="e9c18b382607a277a3cbe40919eec824">
  <xsd:schema xmlns:xsd="http://www.w3.org/2001/XMLSchema" xmlns:xs="http://www.w3.org/2001/XMLSchema" xmlns:p="http://schemas.microsoft.com/office/2006/metadata/properties" xmlns:ns2="46ee31d3-f76c-4242-b361-ce7713aab37a" xmlns:ns3="3b86a058-ce48-4454-9f0f-4c1ec3bbe21e" targetNamespace="http://schemas.microsoft.com/office/2006/metadata/properties" ma:root="true" ma:fieldsID="e134536c9920a57f1ddcfd78d21c38a8" ns2:_="" ns3:_="">
    <xsd:import namespace="46ee31d3-f76c-4242-b361-ce7713aab37a"/>
    <xsd:import namespace="3b86a058-ce48-4454-9f0f-4c1ec3bbe2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e31d3-f76c-4242-b361-ce7713aab3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75195dc1-fe89-472b-8717-1a06404882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6a058-ce48-4454-9f0f-4c1ec3bbe21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1944ea5-21eb-4769-b5ed-038835f24f7f}" ma:internalName="TaxCatchAll" ma:showField="CatchAllData" ma:web="3b86a058-ce48-4454-9f0f-4c1ec3bbe2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54506A-FBD7-408B-B267-2B2F75B37D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D54DC2-077D-4270-9C05-0B36A6FDCD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ee31d3-f76c-4242-b361-ce7713aab37a"/>
    <ds:schemaRef ds:uri="3b86a058-ce48-4454-9f0f-4c1ec3bbe2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NIAR_CompMech_PPT_Template_2018 - Aspect Ratio_16_9</Template>
  <TotalTime>0</TotalTime>
  <Words>1023</Words>
  <Application>Microsoft Office PowerPoint</Application>
  <PresentationFormat>Widescreen</PresentationFormat>
  <Paragraphs>261</Paragraphs>
  <Slides>38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Amasis MT Pro Medium</vt:lpstr>
      <vt:lpstr>Arial</vt:lpstr>
      <vt:lpstr>Calibri</vt:lpstr>
      <vt:lpstr>Calibri Light</vt:lpstr>
      <vt:lpstr>Cambria Math</vt:lpstr>
      <vt:lpstr>Garamond</vt:lpstr>
      <vt:lpstr>Times New Roman</vt:lpstr>
      <vt:lpstr>Wingdings</vt:lpstr>
      <vt:lpstr>1_Office Theme</vt:lpstr>
      <vt:lpstr> </vt:lpstr>
      <vt:lpstr>Artificial Intelligence,  Machine learning,  Deep Learning, </vt:lpstr>
      <vt:lpstr>A little bit of history…</vt:lpstr>
      <vt:lpstr>A little bit of history…</vt:lpstr>
      <vt:lpstr>A little bit of history…</vt:lpstr>
      <vt:lpstr>A little bit of history…</vt:lpstr>
      <vt:lpstr>Computer vision</vt:lpstr>
      <vt:lpstr>Computer vision</vt:lpstr>
      <vt:lpstr>Computer vision</vt:lpstr>
      <vt:lpstr>Computer vision</vt:lpstr>
      <vt:lpstr>Areas of applications</vt:lpstr>
      <vt:lpstr>Areas of applications</vt:lpstr>
      <vt:lpstr>Application on Aircraft: Maintenance Tasks</vt:lpstr>
      <vt:lpstr>Classical aircraft maintenance process</vt:lpstr>
      <vt:lpstr>New aircraft maintenance process</vt:lpstr>
      <vt:lpstr>Acceptability criteria for rivets</vt:lpstr>
      <vt:lpstr>Acceptability criteria for dents</vt:lpstr>
      <vt:lpstr>Methodology</vt:lpstr>
      <vt:lpstr>Digital optics trade-off phase</vt:lpstr>
      <vt:lpstr>YOLO v8 architecture</vt:lpstr>
      <vt:lpstr>Damage detection algorithm</vt:lpstr>
      <vt:lpstr>Database creation for training phase</vt:lpstr>
      <vt:lpstr>Training options for YOLO algorithms</vt:lpstr>
      <vt:lpstr>Training process</vt:lpstr>
      <vt:lpstr>Results from testing phase</vt:lpstr>
      <vt:lpstr>Results from testing phase (cont.)</vt:lpstr>
      <vt:lpstr>Results from testing phase (cont.)</vt:lpstr>
      <vt:lpstr>Results from testing phase (cont.)</vt:lpstr>
      <vt:lpstr>Effect of n. of epochs on training phase </vt:lpstr>
      <vt:lpstr>More examples</vt:lpstr>
      <vt:lpstr>More examples</vt:lpstr>
      <vt:lpstr>More examples</vt:lpstr>
      <vt:lpstr>More examples</vt:lpstr>
      <vt:lpstr>More examples</vt:lpstr>
      <vt:lpstr>More examples</vt:lpstr>
      <vt:lpstr>And in the “future”…?</vt:lpstr>
      <vt:lpstr>Future Developments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Tareq Siddiqui</dc:creator>
  <cp:lastModifiedBy>SALVATORE MEROLA</cp:lastModifiedBy>
  <cp:revision>1015</cp:revision>
  <dcterms:created xsi:type="dcterms:W3CDTF">2019-01-14T14:55:07Z</dcterms:created>
  <dcterms:modified xsi:type="dcterms:W3CDTF">2024-11-26T20:22:48Z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2024-07-08T14:44:15Z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6315006c-2602-4c74-8b4c-fb2427603baa</vt:lpwstr>
  </property>
  <property fmtid="{D5CDD505-2E9C-101B-9397-08002B2CF9AE}" pid="8" name="MSIP_Label_2ad0b24d-6422-44b0-b3de-abb3a9e8c81a_ContentBits">
    <vt:lpwstr>0</vt:lpwstr>
  </property>
</Properties>
</file>